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501" r:id="rId3"/>
    <p:sldId id="490" r:id="rId4"/>
    <p:sldId id="502" r:id="rId5"/>
    <p:sldId id="478" r:id="rId6"/>
    <p:sldId id="441" r:id="rId7"/>
    <p:sldId id="449" r:id="rId8"/>
    <p:sldId id="450" r:id="rId9"/>
    <p:sldId id="445" r:id="rId10"/>
    <p:sldId id="452" r:id="rId11"/>
    <p:sldId id="460" r:id="rId12"/>
    <p:sldId id="483" r:id="rId13"/>
    <p:sldId id="485" r:id="rId14"/>
    <p:sldId id="476" r:id="rId15"/>
    <p:sldId id="503" r:id="rId16"/>
    <p:sldId id="493" r:id="rId17"/>
    <p:sldId id="499" r:id="rId18"/>
    <p:sldId id="496" r:id="rId19"/>
    <p:sldId id="500" r:id="rId20"/>
  </p:sldIdLst>
  <p:sldSz cx="9144000" cy="6858000" type="screen4x3"/>
  <p:notesSz cx="7104063" cy="10234613"/>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5332" autoAdjust="0"/>
  </p:normalViewPr>
  <p:slideViewPr>
    <p:cSldViewPr snapToGrid="0" snapToObjects="1">
      <p:cViewPr varScale="1">
        <p:scale>
          <a:sx n="59" d="100"/>
          <a:sy n="59" d="100"/>
        </p:scale>
        <p:origin x="1408" y="5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5" d="100"/>
          <a:sy n="55" d="100"/>
        </p:scale>
        <p:origin x="-263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E6EC3-0DA4-40F8-A8F2-F24FE0BEBCD1}" type="doc">
      <dgm:prSet loTypeId="urn:microsoft.com/office/officeart/2005/8/layout/target3" loCatId="relationship" qsTypeId="urn:microsoft.com/office/officeart/2005/8/quickstyle/simple3" qsCatId="simple" csTypeId="urn:microsoft.com/office/officeart/2005/8/colors/accent6_3" csCatId="accent6" phldr="1"/>
      <dgm:spPr/>
      <dgm:t>
        <a:bodyPr/>
        <a:lstStyle/>
        <a:p>
          <a:endParaRPr lang="fr-FR"/>
        </a:p>
      </dgm:t>
    </dgm:pt>
    <dgm:pt modelId="{434CF037-496C-4493-A1C5-14C77A5DF9A1}">
      <dgm:prSet custT="1"/>
      <dgm:spPr/>
      <dgm:t>
        <a:bodyPr/>
        <a:lstStyle/>
        <a:p>
          <a:pPr algn="l" defTabSz="1066800" rtl="0">
            <a:lnSpc>
              <a:spcPct val="90000"/>
            </a:lnSpc>
            <a:spcBef>
              <a:spcPct val="0"/>
            </a:spcBef>
            <a:spcAft>
              <a:spcPct val="35000"/>
            </a:spcAft>
          </a:pPr>
          <a:r>
            <a:rPr lang="en-US" sz="2400" b="1" dirty="0"/>
            <a:t>Role of the </a:t>
          </a:r>
          <a:r>
            <a:rPr lang="en-US" sz="2400" b="1" dirty="0" err="1"/>
            <a:t>standardisation</a:t>
          </a:r>
          <a:r>
            <a:rPr lang="en-US" sz="2400" b="1" dirty="0"/>
            <a:t> bodies in the Joint Research Projects</a:t>
          </a:r>
        </a:p>
      </dgm:t>
    </dgm:pt>
    <dgm:pt modelId="{F0CCFE2E-FC88-431F-9002-C6EFD29E895F}" type="sibTrans" cxnId="{6C99F1BE-6942-42F7-B926-A9A01E9DE97D}">
      <dgm:prSet/>
      <dgm:spPr/>
      <dgm:t>
        <a:bodyPr/>
        <a:lstStyle/>
        <a:p>
          <a:endParaRPr lang="fr-FR"/>
        </a:p>
      </dgm:t>
    </dgm:pt>
    <dgm:pt modelId="{0971FA78-E660-45B9-9F00-B67393A7F730}" type="parTrans" cxnId="{6C99F1BE-6942-42F7-B926-A9A01E9DE97D}">
      <dgm:prSet/>
      <dgm:spPr/>
      <dgm:t>
        <a:bodyPr/>
        <a:lstStyle/>
        <a:p>
          <a:endParaRPr lang="fr-FR"/>
        </a:p>
      </dgm:t>
    </dgm:pt>
    <dgm:pt modelId="{2870C900-40CA-4DA6-8C0C-0BBE748AF461}" type="pres">
      <dgm:prSet presAssocID="{D1EE6EC3-0DA4-40F8-A8F2-F24FE0BEBCD1}" presName="Name0" presStyleCnt="0">
        <dgm:presLayoutVars>
          <dgm:chMax val="7"/>
          <dgm:dir/>
          <dgm:animLvl val="lvl"/>
          <dgm:resizeHandles val="exact"/>
        </dgm:presLayoutVars>
      </dgm:prSet>
      <dgm:spPr/>
    </dgm:pt>
    <dgm:pt modelId="{22F2AFAC-6133-42F4-A97C-E6703ACBB1D0}" type="pres">
      <dgm:prSet presAssocID="{434CF037-496C-4493-A1C5-14C77A5DF9A1}" presName="circle1" presStyleLbl="node1" presStyleIdx="0" presStyleCnt="1"/>
      <dgm:spPr/>
    </dgm:pt>
    <dgm:pt modelId="{F724B712-2F2B-4E02-A5B6-EBF653AFF3C3}" type="pres">
      <dgm:prSet presAssocID="{434CF037-496C-4493-A1C5-14C77A5DF9A1}" presName="space" presStyleCnt="0"/>
      <dgm:spPr/>
    </dgm:pt>
    <dgm:pt modelId="{07612075-6B8A-4713-BDCD-D8A857D560D2}" type="pres">
      <dgm:prSet presAssocID="{434CF037-496C-4493-A1C5-14C77A5DF9A1}" presName="rect1" presStyleLbl="alignAcc1" presStyleIdx="0" presStyleCnt="1" custLinFactNeighborX="0" custLinFactNeighborY="29799"/>
      <dgm:spPr/>
    </dgm:pt>
    <dgm:pt modelId="{7747877E-C5B6-4857-B146-45DA21456809}" type="pres">
      <dgm:prSet presAssocID="{434CF037-496C-4493-A1C5-14C77A5DF9A1}" presName="rect1ParTxNoCh" presStyleLbl="alignAcc1" presStyleIdx="0" presStyleCnt="1">
        <dgm:presLayoutVars>
          <dgm:chMax val="1"/>
          <dgm:bulletEnabled val="1"/>
        </dgm:presLayoutVars>
      </dgm:prSet>
      <dgm:spPr/>
    </dgm:pt>
  </dgm:ptLst>
  <dgm:cxnLst>
    <dgm:cxn modelId="{7C1F9141-E1EE-42F3-9961-2E2F2102816A}" type="presOf" srcId="{434CF037-496C-4493-A1C5-14C77A5DF9A1}" destId="{07612075-6B8A-4713-BDCD-D8A857D560D2}" srcOrd="0" destOrd="0" presId="urn:microsoft.com/office/officeart/2005/8/layout/target3"/>
    <dgm:cxn modelId="{E8A98F47-B7E8-4C68-BC1E-2095F409CD9B}" type="presOf" srcId="{D1EE6EC3-0DA4-40F8-A8F2-F24FE0BEBCD1}" destId="{2870C900-40CA-4DA6-8C0C-0BBE748AF461}" srcOrd="0" destOrd="0" presId="urn:microsoft.com/office/officeart/2005/8/layout/target3"/>
    <dgm:cxn modelId="{6C99F1BE-6942-42F7-B926-A9A01E9DE97D}" srcId="{D1EE6EC3-0DA4-40F8-A8F2-F24FE0BEBCD1}" destId="{434CF037-496C-4493-A1C5-14C77A5DF9A1}" srcOrd="0" destOrd="0" parTransId="{0971FA78-E660-45B9-9F00-B67393A7F730}" sibTransId="{F0CCFE2E-FC88-431F-9002-C6EFD29E895F}"/>
    <dgm:cxn modelId="{65FB83DA-ADF6-46CE-995F-23AE8E1DDC7F}" type="presOf" srcId="{434CF037-496C-4493-A1C5-14C77A5DF9A1}" destId="{7747877E-C5B6-4857-B146-45DA21456809}" srcOrd="1" destOrd="0" presId="urn:microsoft.com/office/officeart/2005/8/layout/target3"/>
    <dgm:cxn modelId="{CF5F86B4-A432-4006-AF83-E62C42D0998A}" type="presParOf" srcId="{2870C900-40CA-4DA6-8C0C-0BBE748AF461}" destId="{22F2AFAC-6133-42F4-A97C-E6703ACBB1D0}" srcOrd="0" destOrd="0" presId="urn:microsoft.com/office/officeart/2005/8/layout/target3"/>
    <dgm:cxn modelId="{B8481DF3-EC01-4095-B825-9EDC1A7C89D8}" type="presParOf" srcId="{2870C900-40CA-4DA6-8C0C-0BBE748AF461}" destId="{F724B712-2F2B-4E02-A5B6-EBF653AFF3C3}" srcOrd="1" destOrd="0" presId="urn:microsoft.com/office/officeart/2005/8/layout/target3"/>
    <dgm:cxn modelId="{43C67421-1BFE-48A2-9DF4-8794F84D3FDC}" type="presParOf" srcId="{2870C900-40CA-4DA6-8C0C-0BBE748AF461}" destId="{07612075-6B8A-4713-BDCD-D8A857D560D2}" srcOrd="2" destOrd="0" presId="urn:microsoft.com/office/officeart/2005/8/layout/target3"/>
    <dgm:cxn modelId="{C5613BBC-D855-4590-9743-E538CED52909}" type="presParOf" srcId="{2870C900-40CA-4DA6-8C0C-0BBE748AF461}" destId="{7747877E-C5B6-4857-B146-45DA21456809}"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004A0C-EEE3-4F77-9204-8B109E83CFA1}" type="doc">
      <dgm:prSet loTypeId="urn:microsoft.com/office/officeart/2005/8/layout/target3" loCatId="relationship" qsTypeId="urn:microsoft.com/office/officeart/2005/8/quickstyle/simple3" qsCatId="simple" csTypeId="urn:microsoft.com/office/officeart/2005/8/colors/accent6_3" csCatId="accent6" phldr="1"/>
      <dgm:spPr/>
      <dgm:t>
        <a:bodyPr/>
        <a:lstStyle/>
        <a:p>
          <a:endParaRPr lang="fr-FR"/>
        </a:p>
      </dgm:t>
    </dgm:pt>
    <dgm:pt modelId="{C0EAC4A3-FEFD-4B17-A438-21DCF65346C9}">
      <dgm:prSet custT="1"/>
      <dgm:spPr/>
      <dgm:t>
        <a:bodyPr/>
        <a:lstStyle/>
        <a:p>
          <a:pPr algn="l" rtl="0"/>
          <a:r>
            <a:rPr lang="en-US" sz="2400" b="1" dirty="0"/>
            <a:t>It can happen</a:t>
          </a:r>
          <a:endParaRPr lang="fr-FR" sz="2400" b="1" dirty="0"/>
        </a:p>
      </dgm:t>
    </dgm:pt>
    <dgm:pt modelId="{505A86C1-43CF-4600-A3CF-B96393D6D597}" type="parTrans" cxnId="{32BEFF5A-C65B-4B75-85FE-F237801B25FA}">
      <dgm:prSet/>
      <dgm:spPr/>
      <dgm:t>
        <a:bodyPr/>
        <a:lstStyle/>
        <a:p>
          <a:endParaRPr lang="fr-FR"/>
        </a:p>
      </dgm:t>
    </dgm:pt>
    <dgm:pt modelId="{A74471B8-9076-4338-BCAC-03E039A9F5D7}" type="sibTrans" cxnId="{32BEFF5A-C65B-4B75-85FE-F237801B25FA}">
      <dgm:prSet/>
      <dgm:spPr/>
      <dgm:t>
        <a:bodyPr/>
        <a:lstStyle/>
        <a:p>
          <a:endParaRPr lang="fr-FR"/>
        </a:p>
      </dgm:t>
    </dgm:pt>
    <dgm:pt modelId="{A7C962E0-B7C2-4214-99F8-ADBA1D4ECA9F}" type="pres">
      <dgm:prSet presAssocID="{FA004A0C-EEE3-4F77-9204-8B109E83CFA1}" presName="Name0" presStyleCnt="0">
        <dgm:presLayoutVars>
          <dgm:chMax val="7"/>
          <dgm:dir/>
          <dgm:animLvl val="lvl"/>
          <dgm:resizeHandles val="exact"/>
        </dgm:presLayoutVars>
      </dgm:prSet>
      <dgm:spPr/>
    </dgm:pt>
    <dgm:pt modelId="{8D593E1A-5560-4E09-B833-620D5B9B0C1F}" type="pres">
      <dgm:prSet presAssocID="{C0EAC4A3-FEFD-4B17-A438-21DCF65346C9}" presName="circle1" presStyleLbl="node1" presStyleIdx="0" presStyleCnt="1"/>
      <dgm:spPr/>
    </dgm:pt>
    <dgm:pt modelId="{5884D4C2-D390-4BA0-8CDD-39B9A99156F6}" type="pres">
      <dgm:prSet presAssocID="{C0EAC4A3-FEFD-4B17-A438-21DCF65346C9}" presName="space" presStyleCnt="0"/>
      <dgm:spPr/>
    </dgm:pt>
    <dgm:pt modelId="{4721F49F-44FF-414D-8295-5107153084D4}" type="pres">
      <dgm:prSet presAssocID="{C0EAC4A3-FEFD-4B17-A438-21DCF65346C9}" presName="rect1" presStyleLbl="alignAcc1" presStyleIdx="0" presStyleCnt="1"/>
      <dgm:spPr/>
    </dgm:pt>
    <dgm:pt modelId="{7C5F5E1D-1F30-45F0-AE86-74A5BD0588F0}" type="pres">
      <dgm:prSet presAssocID="{C0EAC4A3-FEFD-4B17-A438-21DCF65346C9}" presName="rect1ParTxNoCh" presStyleLbl="alignAcc1" presStyleIdx="0" presStyleCnt="1">
        <dgm:presLayoutVars>
          <dgm:chMax val="1"/>
          <dgm:bulletEnabled val="1"/>
        </dgm:presLayoutVars>
      </dgm:prSet>
      <dgm:spPr/>
    </dgm:pt>
  </dgm:ptLst>
  <dgm:cxnLst>
    <dgm:cxn modelId="{506F3C3E-0074-4E0D-B266-C423AAB97ABD}" type="presOf" srcId="{C0EAC4A3-FEFD-4B17-A438-21DCF65346C9}" destId="{7C5F5E1D-1F30-45F0-AE86-74A5BD0588F0}" srcOrd="1" destOrd="0" presId="urn:microsoft.com/office/officeart/2005/8/layout/target3"/>
    <dgm:cxn modelId="{62C4E640-CF0B-4D44-9521-740108BA180B}" type="presOf" srcId="{C0EAC4A3-FEFD-4B17-A438-21DCF65346C9}" destId="{4721F49F-44FF-414D-8295-5107153084D4}" srcOrd="0" destOrd="0" presId="urn:microsoft.com/office/officeart/2005/8/layout/target3"/>
    <dgm:cxn modelId="{32BEFF5A-C65B-4B75-85FE-F237801B25FA}" srcId="{FA004A0C-EEE3-4F77-9204-8B109E83CFA1}" destId="{C0EAC4A3-FEFD-4B17-A438-21DCF65346C9}" srcOrd="0" destOrd="0" parTransId="{505A86C1-43CF-4600-A3CF-B96393D6D597}" sibTransId="{A74471B8-9076-4338-BCAC-03E039A9F5D7}"/>
    <dgm:cxn modelId="{60502BB1-F941-498B-A37D-78C61528E58C}" type="presOf" srcId="{FA004A0C-EEE3-4F77-9204-8B109E83CFA1}" destId="{A7C962E0-B7C2-4214-99F8-ADBA1D4ECA9F}" srcOrd="0" destOrd="0" presId="urn:microsoft.com/office/officeart/2005/8/layout/target3"/>
    <dgm:cxn modelId="{5ED86CB1-598F-4DD0-B895-1B260450517B}" type="presParOf" srcId="{A7C962E0-B7C2-4214-99F8-ADBA1D4ECA9F}" destId="{8D593E1A-5560-4E09-B833-620D5B9B0C1F}" srcOrd="0" destOrd="0" presId="urn:microsoft.com/office/officeart/2005/8/layout/target3"/>
    <dgm:cxn modelId="{14AAE5D1-937A-4920-AC9E-CA417DF9A6E7}" type="presParOf" srcId="{A7C962E0-B7C2-4214-99F8-ADBA1D4ECA9F}" destId="{5884D4C2-D390-4BA0-8CDD-39B9A99156F6}" srcOrd="1" destOrd="0" presId="urn:microsoft.com/office/officeart/2005/8/layout/target3"/>
    <dgm:cxn modelId="{102682F5-A9F4-4487-AF0C-565459922726}" type="presParOf" srcId="{A7C962E0-B7C2-4214-99F8-ADBA1D4ECA9F}" destId="{4721F49F-44FF-414D-8295-5107153084D4}" srcOrd="2" destOrd="0" presId="urn:microsoft.com/office/officeart/2005/8/layout/target3"/>
    <dgm:cxn modelId="{DF3B07B4-A267-4F28-8EF0-7CBF63B20676}" type="presParOf" srcId="{A7C962E0-B7C2-4214-99F8-ADBA1D4ECA9F}" destId="{7C5F5E1D-1F30-45F0-AE86-74A5BD0588F0}"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B11ED6-6B65-4DB0-A518-57D2BDF0A6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9138D8F9-9B11-4146-8581-0229AC36233D}">
      <dgm:prSet/>
      <dgm:spPr/>
      <dgm:t>
        <a:bodyPr/>
        <a:lstStyle/>
        <a:p>
          <a:pPr rtl="0"/>
          <a:r>
            <a:rPr lang="en-US" dirty="0">
              <a:solidFill>
                <a:srgbClr val="002060"/>
              </a:solidFill>
            </a:rPr>
            <a:t>All standardization needs will not result in a PRT : </a:t>
          </a:r>
          <a:endParaRPr lang="fr-FR" dirty="0">
            <a:solidFill>
              <a:srgbClr val="002060"/>
            </a:solidFill>
          </a:endParaRPr>
        </a:p>
      </dgm:t>
    </dgm:pt>
    <dgm:pt modelId="{36958456-6226-4D46-9FF3-28FCFFE5774C}" type="parTrans" cxnId="{BBFEC7DD-BE28-40D4-8118-92E902804074}">
      <dgm:prSet/>
      <dgm:spPr/>
      <dgm:t>
        <a:bodyPr/>
        <a:lstStyle/>
        <a:p>
          <a:endParaRPr lang="fr-FR"/>
        </a:p>
      </dgm:t>
    </dgm:pt>
    <dgm:pt modelId="{03B35F1F-0905-455E-893C-2B6BF8B7F396}" type="sibTrans" cxnId="{BBFEC7DD-BE28-40D4-8118-92E902804074}">
      <dgm:prSet/>
      <dgm:spPr/>
      <dgm:t>
        <a:bodyPr/>
        <a:lstStyle/>
        <a:p>
          <a:endParaRPr lang="fr-FR"/>
        </a:p>
      </dgm:t>
    </dgm:pt>
    <dgm:pt modelId="{2E7AC329-B2F8-4F4E-8AFD-CCC687F4F41F}">
      <dgm:prSet/>
      <dgm:spPr/>
      <dgm:t>
        <a:bodyPr/>
        <a:lstStyle/>
        <a:p>
          <a:pPr rtl="0"/>
          <a:r>
            <a:rPr lang="en-US" dirty="0"/>
            <a:t>depending on the metrology institutes interested, </a:t>
          </a:r>
          <a:endParaRPr lang="fr-FR" dirty="0"/>
        </a:p>
      </dgm:t>
    </dgm:pt>
    <dgm:pt modelId="{E41ADDC8-7B13-4195-B10F-404D3332FA83}" type="parTrans" cxnId="{C845ECE4-830D-4023-8007-1EBBD35BB179}">
      <dgm:prSet/>
      <dgm:spPr/>
      <dgm:t>
        <a:bodyPr/>
        <a:lstStyle/>
        <a:p>
          <a:endParaRPr lang="fr-FR"/>
        </a:p>
      </dgm:t>
    </dgm:pt>
    <dgm:pt modelId="{FF4D1E76-675B-40C3-9500-AAB891148809}" type="sibTrans" cxnId="{C845ECE4-830D-4023-8007-1EBBD35BB179}">
      <dgm:prSet/>
      <dgm:spPr/>
      <dgm:t>
        <a:bodyPr/>
        <a:lstStyle/>
        <a:p>
          <a:endParaRPr lang="fr-FR"/>
        </a:p>
      </dgm:t>
    </dgm:pt>
    <dgm:pt modelId="{D0C2B715-F740-404E-BA89-AB2C956FC3A9}">
      <dgm:prSet/>
      <dgm:spPr/>
      <dgm:t>
        <a:bodyPr/>
        <a:lstStyle/>
        <a:p>
          <a:pPr rtl="0"/>
          <a:r>
            <a:rPr lang="en-US" dirty="0"/>
            <a:t>their internal strategy, their budget…. </a:t>
          </a:r>
          <a:endParaRPr lang="fr-FR" dirty="0"/>
        </a:p>
      </dgm:t>
    </dgm:pt>
    <dgm:pt modelId="{2FB98B55-D659-4B0B-BA73-CBA412DAE772}" type="parTrans" cxnId="{707BC840-76CC-41A9-88D2-9F1A6FFC190D}">
      <dgm:prSet/>
      <dgm:spPr/>
      <dgm:t>
        <a:bodyPr/>
        <a:lstStyle/>
        <a:p>
          <a:endParaRPr lang="fr-FR"/>
        </a:p>
      </dgm:t>
    </dgm:pt>
    <dgm:pt modelId="{3FBF561A-41F2-4FF8-9234-61F2DE713659}" type="sibTrans" cxnId="{707BC840-76CC-41A9-88D2-9F1A6FFC190D}">
      <dgm:prSet/>
      <dgm:spPr/>
      <dgm:t>
        <a:bodyPr/>
        <a:lstStyle/>
        <a:p>
          <a:endParaRPr lang="fr-FR"/>
        </a:p>
      </dgm:t>
    </dgm:pt>
    <dgm:pt modelId="{04804EDD-36E1-4AF5-BE66-1CF143E8BA43}">
      <dgm:prSet/>
      <dgm:spPr/>
      <dgm:t>
        <a:bodyPr/>
        <a:lstStyle/>
        <a:p>
          <a:pPr rtl="0"/>
          <a:r>
            <a:rPr lang="en-US" dirty="0"/>
            <a:t>at least 3 for the JRP,</a:t>
          </a:r>
          <a:endParaRPr lang="fr-FR" dirty="0"/>
        </a:p>
      </dgm:t>
    </dgm:pt>
    <dgm:pt modelId="{D2A83CAB-C423-4773-A739-11FD310C1B9D}" type="parTrans" cxnId="{A4891593-BC54-4B9D-A5C3-7721802759DF}">
      <dgm:prSet/>
      <dgm:spPr/>
      <dgm:t>
        <a:bodyPr/>
        <a:lstStyle/>
        <a:p>
          <a:endParaRPr lang="fr-FR"/>
        </a:p>
      </dgm:t>
    </dgm:pt>
    <dgm:pt modelId="{CD83849B-C9B0-4B36-9162-E73FA8B282E4}" type="sibTrans" cxnId="{A4891593-BC54-4B9D-A5C3-7721802759DF}">
      <dgm:prSet/>
      <dgm:spPr/>
      <dgm:t>
        <a:bodyPr/>
        <a:lstStyle/>
        <a:p>
          <a:endParaRPr lang="fr-FR"/>
        </a:p>
      </dgm:t>
    </dgm:pt>
    <dgm:pt modelId="{760A4B62-E8C6-4129-AECF-D113D495C917}" type="pres">
      <dgm:prSet presAssocID="{A8B11ED6-6B65-4DB0-A518-57D2BDF0A6BB}" presName="Name0" presStyleCnt="0">
        <dgm:presLayoutVars>
          <dgm:dir/>
          <dgm:animLvl val="lvl"/>
          <dgm:resizeHandles val="exact"/>
        </dgm:presLayoutVars>
      </dgm:prSet>
      <dgm:spPr/>
    </dgm:pt>
    <dgm:pt modelId="{1B6976B4-F9F4-4B2A-91B7-951A1A103489}" type="pres">
      <dgm:prSet presAssocID="{9138D8F9-9B11-4146-8581-0229AC36233D}" presName="composite" presStyleCnt="0"/>
      <dgm:spPr/>
    </dgm:pt>
    <dgm:pt modelId="{729865C8-A55A-4640-A1A9-6E0EBF243438}" type="pres">
      <dgm:prSet presAssocID="{9138D8F9-9B11-4146-8581-0229AC36233D}" presName="parTx" presStyleLbl="alignNode1" presStyleIdx="0" presStyleCnt="1" custLinFactNeighborY="-339">
        <dgm:presLayoutVars>
          <dgm:chMax val="0"/>
          <dgm:chPref val="0"/>
          <dgm:bulletEnabled val="1"/>
        </dgm:presLayoutVars>
      </dgm:prSet>
      <dgm:spPr/>
    </dgm:pt>
    <dgm:pt modelId="{ED2FF90D-9CE3-449B-A0F1-7544586AA98D}" type="pres">
      <dgm:prSet presAssocID="{9138D8F9-9B11-4146-8581-0229AC36233D}" presName="desTx" presStyleLbl="alignAccFollowNode1" presStyleIdx="0" presStyleCnt="1">
        <dgm:presLayoutVars>
          <dgm:bulletEnabled val="1"/>
        </dgm:presLayoutVars>
      </dgm:prSet>
      <dgm:spPr/>
    </dgm:pt>
  </dgm:ptLst>
  <dgm:cxnLst>
    <dgm:cxn modelId="{58F4170D-7AC2-4358-A0E1-764B8252FA8E}" type="presOf" srcId="{2E7AC329-B2F8-4F4E-8AFD-CCC687F4F41F}" destId="{ED2FF90D-9CE3-449B-A0F1-7544586AA98D}" srcOrd="0" destOrd="0" presId="urn:microsoft.com/office/officeart/2005/8/layout/hList1"/>
    <dgm:cxn modelId="{44F95233-75F7-44AE-8D69-5CADEC987DD5}" type="presOf" srcId="{04804EDD-36E1-4AF5-BE66-1CF143E8BA43}" destId="{ED2FF90D-9CE3-449B-A0F1-7544586AA98D}" srcOrd="0" destOrd="1" presId="urn:microsoft.com/office/officeart/2005/8/layout/hList1"/>
    <dgm:cxn modelId="{707BC840-76CC-41A9-88D2-9F1A6FFC190D}" srcId="{9138D8F9-9B11-4146-8581-0229AC36233D}" destId="{D0C2B715-F740-404E-BA89-AB2C956FC3A9}" srcOrd="2" destOrd="0" parTransId="{2FB98B55-D659-4B0B-BA73-CBA412DAE772}" sibTransId="{3FBF561A-41F2-4FF8-9234-61F2DE713659}"/>
    <dgm:cxn modelId="{7CE36157-1539-4919-92E9-F0CF2C7BA3F6}" type="presOf" srcId="{A8B11ED6-6B65-4DB0-A518-57D2BDF0A6BB}" destId="{760A4B62-E8C6-4129-AECF-D113D495C917}" srcOrd="0" destOrd="0" presId="urn:microsoft.com/office/officeart/2005/8/layout/hList1"/>
    <dgm:cxn modelId="{A4891593-BC54-4B9D-A5C3-7721802759DF}" srcId="{9138D8F9-9B11-4146-8581-0229AC36233D}" destId="{04804EDD-36E1-4AF5-BE66-1CF143E8BA43}" srcOrd="1" destOrd="0" parTransId="{D2A83CAB-C423-4773-A739-11FD310C1B9D}" sibTransId="{CD83849B-C9B0-4B36-9162-E73FA8B282E4}"/>
    <dgm:cxn modelId="{82CE34A3-A86C-4029-BEB1-0B8AABB3A134}" type="presOf" srcId="{D0C2B715-F740-404E-BA89-AB2C956FC3A9}" destId="{ED2FF90D-9CE3-449B-A0F1-7544586AA98D}" srcOrd="0" destOrd="2" presId="urn:microsoft.com/office/officeart/2005/8/layout/hList1"/>
    <dgm:cxn modelId="{21BC44C8-5EB0-4BBC-8D1D-44C3CBAF2A02}" type="presOf" srcId="{9138D8F9-9B11-4146-8581-0229AC36233D}" destId="{729865C8-A55A-4640-A1A9-6E0EBF243438}" srcOrd="0" destOrd="0" presId="urn:microsoft.com/office/officeart/2005/8/layout/hList1"/>
    <dgm:cxn modelId="{BBFEC7DD-BE28-40D4-8118-92E902804074}" srcId="{A8B11ED6-6B65-4DB0-A518-57D2BDF0A6BB}" destId="{9138D8F9-9B11-4146-8581-0229AC36233D}" srcOrd="0" destOrd="0" parTransId="{36958456-6226-4D46-9FF3-28FCFFE5774C}" sibTransId="{03B35F1F-0905-455E-893C-2B6BF8B7F396}"/>
    <dgm:cxn modelId="{C845ECE4-830D-4023-8007-1EBBD35BB179}" srcId="{9138D8F9-9B11-4146-8581-0229AC36233D}" destId="{2E7AC329-B2F8-4F4E-8AFD-CCC687F4F41F}" srcOrd="0" destOrd="0" parTransId="{E41ADDC8-7B13-4195-B10F-404D3332FA83}" sibTransId="{FF4D1E76-675B-40C3-9500-AAB891148809}"/>
    <dgm:cxn modelId="{68CD3C59-DF4B-4B07-86AB-929B8E6989F2}" type="presParOf" srcId="{760A4B62-E8C6-4129-AECF-D113D495C917}" destId="{1B6976B4-F9F4-4B2A-91B7-951A1A103489}" srcOrd="0" destOrd="0" presId="urn:microsoft.com/office/officeart/2005/8/layout/hList1"/>
    <dgm:cxn modelId="{97D72996-8570-4E24-A9B1-416C2B77E179}" type="presParOf" srcId="{1B6976B4-F9F4-4B2A-91B7-951A1A103489}" destId="{729865C8-A55A-4640-A1A9-6E0EBF243438}" srcOrd="0" destOrd="0" presId="urn:microsoft.com/office/officeart/2005/8/layout/hList1"/>
    <dgm:cxn modelId="{5908C10A-8052-40EA-B216-6C0D8153125D}" type="presParOf" srcId="{1B6976B4-F9F4-4B2A-91B7-951A1A103489}" destId="{ED2FF90D-9CE3-449B-A0F1-7544586AA98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B6449D-C503-41D7-BAE9-05AED608385D}" type="doc">
      <dgm:prSet loTypeId="urn:microsoft.com/office/officeart/2005/8/layout/target3" loCatId="relationship" qsTypeId="urn:microsoft.com/office/officeart/2005/8/quickstyle/simple3" qsCatId="simple" csTypeId="urn:microsoft.com/office/officeart/2005/8/colors/accent6_3" csCatId="accent6" phldr="1"/>
      <dgm:spPr/>
      <dgm:t>
        <a:bodyPr/>
        <a:lstStyle/>
        <a:p>
          <a:endParaRPr lang="fr-FR"/>
        </a:p>
      </dgm:t>
    </dgm:pt>
    <dgm:pt modelId="{1BCBFF06-7989-478D-908F-1FC13B1601E2}">
      <dgm:prSet custT="1"/>
      <dgm:spPr/>
      <dgm:t>
        <a:bodyPr/>
        <a:lstStyle/>
        <a:p>
          <a:pPr algn="l" rtl="0"/>
          <a:r>
            <a:rPr lang="fr-FR" sz="2400" b="1" dirty="0"/>
            <a:t>This </a:t>
          </a:r>
          <a:r>
            <a:rPr lang="fr-FR" sz="2400" b="1" dirty="0" err="1"/>
            <a:t>year’s</a:t>
          </a:r>
          <a:r>
            <a:rPr lang="fr-FR" sz="2400" b="1" dirty="0"/>
            <a:t> </a:t>
          </a:r>
          <a:r>
            <a:rPr lang="fr-FR" sz="2400" b="1" dirty="0" err="1"/>
            <a:t>opportunity</a:t>
          </a:r>
          <a:r>
            <a:rPr lang="fr-FR" sz="2400" b="1" dirty="0"/>
            <a:t> - </a:t>
          </a:r>
          <a:r>
            <a:rPr lang="fr-FR" sz="2400" b="1" dirty="0" err="1"/>
            <a:t>recap</a:t>
          </a:r>
          <a:endParaRPr lang="fr-FR" sz="2400" dirty="0"/>
        </a:p>
      </dgm:t>
    </dgm:pt>
    <dgm:pt modelId="{820516AB-2C89-4A37-8918-8950ECFE6793}" type="parTrans" cxnId="{A1C3CAA4-D3F8-4FE0-8CAF-C37C3D9A18F5}">
      <dgm:prSet/>
      <dgm:spPr/>
      <dgm:t>
        <a:bodyPr/>
        <a:lstStyle/>
        <a:p>
          <a:pPr algn="l"/>
          <a:endParaRPr lang="fr-FR" sz="2400"/>
        </a:p>
      </dgm:t>
    </dgm:pt>
    <dgm:pt modelId="{E7C7F8EF-95A3-4D59-8DF9-1AE3E5485C41}" type="sibTrans" cxnId="{A1C3CAA4-D3F8-4FE0-8CAF-C37C3D9A18F5}">
      <dgm:prSet/>
      <dgm:spPr/>
      <dgm:t>
        <a:bodyPr/>
        <a:lstStyle/>
        <a:p>
          <a:pPr algn="l"/>
          <a:endParaRPr lang="fr-FR" sz="2400"/>
        </a:p>
      </dgm:t>
    </dgm:pt>
    <dgm:pt modelId="{8166E884-DD34-4798-BC61-82230CE72A10}" type="pres">
      <dgm:prSet presAssocID="{EEB6449D-C503-41D7-BAE9-05AED608385D}" presName="Name0" presStyleCnt="0">
        <dgm:presLayoutVars>
          <dgm:chMax val="7"/>
          <dgm:dir/>
          <dgm:animLvl val="lvl"/>
          <dgm:resizeHandles val="exact"/>
        </dgm:presLayoutVars>
      </dgm:prSet>
      <dgm:spPr/>
    </dgm:pt>
    <dgm:pt modelId="{96316D8B-E600-4381-9BF9-28BF38D9533A}" type="pres">
      <dgm:prSet presAssocID="{1BCBFF06-7989-478D-908F-1FC13B1601E2}" presName="circle1" presStyleLbl="node1" presStyleIdx="0" presStyleCnt="1"/>
      <dgm:spPr/>
    </dgm:pt>
    <dgm:pt modelId="{9A7C99C5-3A9C-4F5F-8510-99BCD77B0A14}" type="pres">
      <dgm:prSet presAssocID="{1BCBFF06-7989-478D-908F-1FC13B1601E2}" presName="space" presStyleCnt="0"/>
      <dgm:spPr/>
    </dgm:pt>
    <dgm:pt modelId="{F5EDCE11-BE8A-48DB-AF90-D273F297CE7D}" type="pres">
      <dgm:prSet presAssocID="{1BCBFF06-7989-478D-908F-1FC13B1601E2}" presName="rect1" presStyleLbl="alignAcc1" presStyleIdx="0" presStyleCnt="1"/>
      <dgm:spPr/>
    </dgm:pt>
    <dgm:pt modelId="{60F76E4C-602F-42A5-9AF9-1E10FC592B71}" type="pres">
      <dgm:prSet presAssocID="{1BCBFF06-7989-478D-908F-1FC13B1601E2}" presName="rect1ParTxNoCh" presStyleLbl="alignAcc1" presStyleIdx="0" presStyleCnt="1">
        <dgm:presLayoutVars>
          <dgm:chMax val="1"/>
          <dgm:bulletEnabled val="1"/>
        </dgm:presLayoutVars>
      </dgm:prSet>
      <dgm:spPr/>
    </dgm:pt>
  </dgm:ptLst>
  <dgm:cxnLst>
    <dgm:cxn modelId="{DCC2BF62-0067-46C2-8AFE-349415D00CC6}" type="presOf" srcId="{EEB6449D-C503-41D7-BAE9-05AED608385D}" destId="{8166E884-DD34-4798-BC61-82230CE72A10}" srcOrd="0" destOrd="0" presId="urn:microsoft.com/office/officeart/2005/8/layout/target3"/>
    <dgm:cxn modelId="{6DB60363-5CD2-4986-AA82-5D998087E157}" type="presOf" srcId="{1BCBFF06-7989-478D-908F-1FC13B1601E2}" destId="{F5EDCE11-BE8A-48DB-AF90-D273F297CE7D}" srcOrd="0" destOrd="0" presId="urn:microsoft.com/office/officeart/2005/8/layout/target3"/>
    <dgm:cxn modelId="{A1C3CAA4-D3F8-4FE0-8CAF-C37C3D9A18F5}" srcId="{EEB6449D-C503-41D7-BAE9-05AED608385D}" destId="{1BCBFF06-7989-478D-908F-1FC13B1601E2}" srcOrd="0" destOrd="0" parTransId="{820516AB-2C89-4A37-8918-8950ECFE6793}" sibTransId="{E7C7F8EF-95A3-4D59-8DF9-1AE3E5485C41}"/>
    <dgm:cxn modelId="{696C31C2-8F5C-4788-AF7F-8FF52943E65E}" type="presOf" srcId="{1BCBFF06-7989-478D-908F-1FC13B1601E2}" destId="{60F76E4C-602F-42A5-9AF9-1E10FC592B71}" srcOrd="1" destOrd="0" presId="urn:microsoft.com/office/officeart/2005/8/layout/target3"/>
    <dgm:cxn modelId="{CDCF3FDF-278B-4977-9D4D-24F861DFA257}" type="presParOf" srcId="{8166E884-DD34-4798-BC61-82230CE72A10}" destId="{96316D8B-E600-4381-9BF9-28BF38D9533A}" srcOrd="0" destOrd="0" presId="urn:microsoft.com/office/officeart/2005/8/layout/target3"/>
    <dgm:cxn modelId="{0A581884-13AB-4B6A-8587-6F78551B2685}" type="presParOf" srcId="{8166E884-DD34-4798-BC61-82230CE72A10}" destId="{9A7C99C5-3A9C-4F5F-8510-99BCD77B0A14}" srcOrd="1" destOrd="0" presId="urn:microsoft.com/office/officeart/2005/8/layout/target3"/>
    <dgm:cxn modelId="{0169A1D8-C05A-4BB6-A1F9-483A6BCFEC39}" type="presParOf" srcId="{8166E884-DD34-4798-BC61-82230CE72A10}" destId="{F5EDCE11-BE8A-48DB-AF90-D273F297CE7D}" srcOrd="2" destOrd="0" presId="urn:microsoft.com/office/officeart/2005/8/layout/target3"/>
    <dgm:cxn modelId="{BBDA2A05-8308-4D18-AB9D-95224B8FAFC6}" type="presParOf" srcId="{8166E884-DD34-4798-BC61-82230CE72A10}" destId="{60F76E4C-602F-42A5-9AF9-1E10FC592B71}"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F0F70F-400C-4D25-918C-F2627A93647E}" type="doc">
      <dgm:prSet loTypeId="urn:microsoft.com/office/officeart/2005/8/layout/target3" loCatId="relationship" qsTypeId="urn:microsoft.com/office/officeart/2005/8/quickstyle/simple3" qsCatId="simple" csTypeId="urn:microsoft.com/office/officeart/2005/8/colors/accent6_3" csCatId="accent6" phldr="1"/>
      <dgm:spPr/>
      <dgm:t>
        <a:bodyPr/>
        <a:lstStyle/>
        <a:p>
          <a:endParaRPr lang="fr-FR"/>
        </a:p>
      </dgm:t>
    </dgm:pt>
    <dgm:pt modelId="{4CC37741-33B7-4F27-BE01-BB32374F5BE4}">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Joint Research Project </a:t>
          </a:r>
          <a:r>
            <a:rPr lang="fr-FR" sz="2400" b="1" dirty="0" err="1">
              <a:solidFill>
                <a:schemeClr val="tx1"/>
              </a:solidFill>
            </a:rPr>
            <a:t>specifications</a:t>
          </a:r>
          <a:endParaRPr lang="fr-FR" sz="2400" b="1" dirty="0">
            <a:solidFill>
              <a:schemeClr val="tx1"/>
            </a:solidFill>
          </a:endParaRPr>
        </a:p>
      </dgm:t>
    </dgm:pt>
    <dgm:pt modelId="{E4E3FB82-2F7A-4604-B6F1-602D6225488A}" type="parTrans" cxnId="{07E7BC16-8911-475A-ACAD-633C2D5CF325}">
      <dgm:prSet/>
      <dgm:spPr/>
      <dgm:t>
        <a:bodyPr/>
        <a:lstStyle/>
        <a:p>
          <a:endParaRPr lang="fr-FR"/>
        </a:p>
      </dgm:t>
    </dgm:pt>
    <dgm:pt modelId="{7E833B8A-F960-4118-B5F8-596E3A603C87}" type="sibTrans" cxnId="{07E7BC16-8911-475A-ACAD-633C2D5CF325}">
      <dgm:prSet/>
      <dgm:spPr/>
      <dgm:t>
        <a:bodyPr/>
        <a:lstStyle/>
        <a:p>
          <a:endParaRPr lang="fr-FR"/>
        </a:p>
      </dgm:t>
    </dgm:pt>
    <dgm:pt modelId="{08C473DE-14E6-4A58-B733-FC0770A3542D}" type="pres">
      <dgm:prSet presAssocID="{BDF0F70F-400C-4D25-918C-F2627A93647E}" presName="Name0" presStyleCnt="0">
        <dgm:presLayoutVars>
          <dgm:chMax val="7"/>
          <dgm:dir/>
          <dgm:animLvl val="lvl"/>
          <dgm:resizeHandles val="exact"/>
        </dgm:presLayoutVars>
      </dgm:prSet>
      <dgm:spPr/>
    </dgm:pt>
    <dgm:pt modelId="{0774F94A-D9A8-45AC-9639-02D613E2115B}" type="pres">
      <dgm:prSet presAssocID="{4CC37741-33B7-4F27-BE01-BB32374F5BE4}" presName="circle1" presStyleLbl="node1" presStyleIdx="0" presStyleCnt="1"/>
      <dgm:spPr/>
    </dgm:pt>
    <dgm:pt modelId="{83269069-BF33-418A-91E2-9FE5DD98B21C}" type="pres">
      <dgm:prSet presAssocID="{4CC37741-33B7-4F27-BE01-BB32374F5BE4}" presName="space" presStyleCnt="0"/>
      <dgm:spPr/>
    </dgm:pt>
    <dgm:pt modelId="{8AB83332-B1C4-46CB-BCF7-C6651CFC7CDD}" type="pres">
      <dgm:prSet presAssocID="{4CC37741-33B7-4F27-BE01-BB32374F5BE4}" presName="rect1" presStyleLbl="alignAcc1" presStyleIdx="0" presStyleCnt="1" custScaleX="100000" custLinFactNeighborX="9995"/>
      <dgm:spPr/>
    </dgm:pt>
    <dgm:pt modelId="{2EDAE9E0-4873-45CA-9FFA-688240456D72}" type="pres">
      <dgm:prSet presAssocID="{4CC37741-33B7-4F27-BE01-BB32374F5BE4}" presName="rect1ParTxNoCh" presStyleLbl="alignAcc1" presStyleIdx="0" presStyleCnt="1">
        <dgm:presLayoutVars>
          <dgm:chMax val="1"/>
          <dgm:bulletEnabled val="1"/>
        </dgm:presLayoutVars>
      </dgm:prSet>
      <dgm:spPr/>
    </dgm:pt>
  </dgm:ptLst>
  <dgm:cxnLst>
    <dgm:cxn modelId="{07E7BC16-8911-475A-ACAD-633C2D5CF325}" srcId="{BDF0F70F-400C-4D25-918C-F2627A93647E}" destId="{4CC37741-33B7-4F27-BE01-BB32374F5BE4}" srcOrd="0" destOrd="0" parTransId="{E4E3FB82-2F7A-4604-B6F1-602D6225488A}" sibTransId="{7E833B8A-F960-4118-B5F8-596E3A603C87}"/>
    <dgm:cxn modelId="{6A0C2CB1-2D21-4C37-921A-0A629C32F8D1}" type="presOf" srcId="{4CC37741-33B7-4F27-BE01-BB32374F5BE4}" destId="{2EDAE9E0-4873-45CA-9FFA-688240456D72}" srcOrd="1" destOrd="0" presId="urn:microsoft.com/office/officeart/2005/8/layout/target3"/>
    <dgm:cxn modelId="{2334F2CF-4382-488A-96B3-D94D0A6C57B1}" type="presOf" srcId="{4CC37741-33B7-4F27-BE01-BB32374F5BE4}" destId="{8AB83332-B1C4-46CB-BCF7-C6651CFC7CDD}" srcOrd="0" destOrd="0" presId="urn:microsoft.com/office/officeart/2005/8/layout/target3"/>
    <dgm:cxn modelId="{5F8AE7FD-63F0-49D9-8909-15010B4E0655}" type="presOf" srcId="{BDF0F70F-400C-4D25-918C-F2627A93647E}" destId="{08C473DE-14E6-4A58-B733-FC0770A3542D}" srcOrd="0" destOrd="0" presId="urn:microsoft.com/office/officeart/2005/8/layout/target3"/>
    <dgm:cxn modelId="{AC11B700-8114-4F08-AE9D-5756A9A5E445}" type="presParOf" srcId="{08C473DE-14E6-4A58-B733-FC0770A3542D}" destId="{0774F94A-D9A8-45AC-9639-02D613E2115B}" srcOrd="0" destOrd="0" presId="urn:microsoft.com/office/officeart/2005/8/layout/target3"/>
    <dgm:cxn modelId="{B8D2090A-E629-4D24-A906-ABAEA3F1CD0A}" type="presParOf" srcId="{08C473DE-14E6-4A58-B733-FC0770A3542D}" destId="{83269069-BF33-418A-91E2-9FE5DD98B21C}" srcOrd="1" destOrd="0" presId="urn:microsoft.com/office/officeart/2005/8/layout/target3"/>
    <dgm:cxn modelId="{1BBEB952-D63D-471E-9968-8D9E1486BB4D}" type="presParOf" srcId="{08C473DE-14E6-4A58-B733-FC0770A3542D}" destId="{8AB83332-B1C4-46CB-BCF7-C6651CFC7CDD}" srcOrd="2" destOrd="0" presId="urn:microsoft.com/office/officeart/2005/8/layout/target3"/>
    <dgm:cxn modelId="{C3FCDABC-9919-41CD-BD6C-3BF2F4F1634E}" type="presParOf" srcId="{08C473DE-14E6-4A58-B733-FC0770A3542D}" destId="{2EDAE9E0-4873-45CA-9FFA-688240456D72}"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145A9D-B01A-4EDE-8ABF-00A1C5468E3A}" type="doc">
      <dgm:prSet loTypeId="urn:microsoft.com/office/officeart/2005/8/layout/target3" loCatId="relationship" qsTypeId="urn:microsoft.com/office/officeart/2005/8/quickstyle/simple3" qsCatId="simple" csTypeId="urn:microsoft.com/office/officeart/2005/8/colors/accent6_3" csCatId="accent6" phldr="1"/>
      <dgm:spPr/>
      <dgm:t>
        <a:bodyPr/>
        <a:lstStyle/>
        <a:p>
          <a:endParaRPr lang="fr-FR"/>
        </a:p>
      </dgm:t>
    </dgm:pt>
    <dgm:pt modelId="{2B405DF7-D627-4404-9347-75ED6C62D523}">
      <dgm:prSet custT="1"/>
      <dgm:spPr/>
      <dgm:t>
        <a:bodyPr/>
        <a:lstStyle/>
        <a:p>
          <a:pPr algn="l" rtl="0">
            <a:spcAft>
              <a:spcPts val="0"/>
            </a:spcAft>
          </a:pPr>
          <a:r>
            <a:rPr lang="fr-FR" sz="2400" b="1" dirty="0" err="1"/>
            <a:t>What</a:t>
          </a:r>
          <a:r>
            <a:rPr lang="fr-FR" sz="2400" b="1" dirty="0"/>
            <a:t> topics in a Normative Project? </a:t>
          </a:r>
          <a:endParaRPr lang="fr-FR" sz="2400" dirty="0"/>
        </a:p>
      </dgm:t>
    </dgm:pt>
    <dgm:pt modelId="{89B96730-B39D-4079-A9C2-851419B0901C}" type="parTrans" cxnId="{C50DC307-7FA0-411E-AA2B-340B85F4F3D9}">
      <dgm:prSet/>
      <dgm:spPr/>
      <dgm:t>
        <a:bodyPr/>
        <a:lstStyle/>
        <a:p>
          <a:endParaRPr lang="fr-FR"/>
        </a:p>
      </dgm:t>
    </dgm:pt>
    <dgm:pt modelId="{51B22138-2EED-4175-8567-EB5208299107}" type="sibTrans" cxnId="{C50DC307-7FA0-411E-AA2B-340B85F4F3D9}">
      <dgm:prSet/>
      <dgm:spPr/>
      <dgm:t>
        <a:bodyPr/>
        <a:lstStyle/>
        <a:p>
          <a:endParaRPr lang="fr-FR"/>
        </a:p>
      </dgm:t>
    </dgm:pt>
    <dgm:pt modelId="{FEA308E5-E85E-4632-BF3F-92F235AAB1BC}" type="pres">
      <dgm:prSet presAssocID="{D1145A9D-B01A-4EDE-8ABF-00A1C5468E3A}" presName="Name0" presStyleCnt="0">
        <dgm:presLayoutVars>
          <dgm:chMax val="7"/>
          <dgm:dir/>
          <dgm:animLvl val="lvl"/>
          <dgm:resizeHandles val="exact"/>
        </dgm:presLayoutVars>
      </dgm:prSet>
      <dgm:spPr/>
    </dgm:pt>
    <dgm:pt modelId="{08F2B87F-5A60-4C2F-8165-75A1BB394DF8}" type="pres">
      <dgm:prSet presAssocID="{2B405DF7-D627-4404-9347-75ED6C62D523}" presName="circle1" presStyleLbl="node1" presStyleIdx="0" presStyleCnt="1"/>
      <dgm:spPr/>
    </dgm:pt>
    <dgm:pt modelId="{BDF9C320-144D-4B24-82DD-A3985FCDC938}" type="pres">
      <dgm:prSet presAssocID="{2B405DF7-D627-4404-9347-75ED6C62D523}" presName="space" presStyleCnt="0"/>
      <dgm:spPr/>
    </dgm:pt>
    <dgm:pt modelId="{B7A47FAD-45D9-4AD2-8C0F-E685D9852EBB}" type="pres">
      <dgm:prSet presAssocID="{2B405DF7-D627-4404-9347-75ED6C62D523}" presName="rect1" presStyleLbl="alignAcc1" presStyleIdx="0" presStyleCnt="1"/>
      <dgm:spPr/>
    </dgm:pt>
    <dgm:pt modelId="{337DB4B4-7B86-4615-A4E6-3A7148CC7113}" type="pres">
      <dgm:prSet presAssocID="{2B405DF7-D627-4404-9347-75ED6C62D523}" presName="rect1ParTxNoCh" presStyleLbl="alignAcc1" presStyleIdx="0" presStyleCnt="1">
        <dgm:presLayoutVars>
          <dgm:chMax val="1"/>
          <dgm:bulletEnabled val="1"/>
        </dgm:presLayoutVars>
      </dgm:prSet>
      <dgm:spPr/>
    </dgm:pt>
  </dgm:ptLst>
  <dgm:cxnLst>
    <dgm:cxn modelId="{C50DC307-7FA0-411E-AA2B-340B85F4F3D9}" srcId="{D1145A9D-B01A-4EDE-8ABF-00A1C5468E3A}" destId="{2B405DF7-D627-4404-9347-75ED6C62D523}" srcOrd="0" destOrd="0" parTransId="{89B96730-B39D-4079-A9C2-851419B0901C}" sibTransId="{51B22138-2EED-4175-8567-EB5208299107}"/>
    <dgm:cxn modelId="{017E3910-E9B9-4732-B96C-94238D3FC9A6}" type="presOf" srcId="{2B405DF7-D627-4404-9347-75ED6C62D523}" destId="{B7A47FAD-45D9-4AD2-8C0F-E685D9852EBB}" srcOrd="0" destOrd="0" presId="urn:microsoft.com/office/officeart/2005/8/layout/target3"/>
    <dgm:cxn modelId="{D62E8524-F1D4-436A-A77D-847B99CB5FEB}" type="presOf" srcId="{D1145A9D-B01A-4EDE-8ABF-00A1C5468E3A}" destId="{FEA308E5-E85E-4632-BF3F-92F235AAB1BC}" srcOrd="0" destOrd="0" presId="urn:microsoft.com/office/officeart/2005/8/layout/target3"/>
    <dgm:cxn modelId="{CDAF3DC4-4770-4A7A-B283-055611F2DBCA}" type="presOf" srcId="{2B405DF7-D627-4404-9347-75ED6C62D523}" destId="{337DB4B4-7B86-4615-A4E6-3A7148CC7113}" srcOrd="1" destOrd="0" presId="urn:microsoft.com/office/officeart/2005/8/layout/target3"/>
    <dgm:cxn modelId="{D49085AA-0CB6-4DC4-A9B7-E8D85560B7ED}" type="presParOf" srcId="{FEA308E5-E85E-4632-BF3F-92F235AAB1BC}" destId="{08F2B87F-5A60-4C2F-8165-75A1BB394DF8}" srcOrd="0" destOrd="0" presId="urn:microsoft.com/office/officeart/2005/8/layout/target3"/>
    <dgm:cxn modelId="{2974CFE0-061F-443C-88DD-53E51B24AECE}" type="presParOf" srcId="{FEA308E5-E85E-4632-BF3F-92F235AAB1BC}" destId="{BDF9C320-144D-4B24-82DD-A3985FCDC938}" srcOrd="1" destOrd="0" presId="urn:microsoft.com/office/officeart/2005/8/layout/target3"/>
    <dgm:cxn modelId="{EEABE657-854B-4D2D-84D5-188D5A69737B}" type="presParOf" srcId="{FEA308E5-E85E-4632-BF3F-92F235AAB1BC}" destId="{B7A47FAD-45D9-4AD2-8C0F-E685D9852EBB}" srcOrd="2" destOrd="0" presId="urn:microsoft.com/office/officeart/2005/8/layout/target3"/>
    <dgm:cxn modelId="{7E34B991-2609-4CBD-97BE-90576496DD86}" type="presParOf" srcId="{FEA308E5-E85E-4632-BF3F-92F235AAB1BC}" destId="{337DB4B4-7B86-4615-A4E6-3A7148CC7113}"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BE1617-D9A1-42DD-887B-02D3678AE52A}" type="doc">
      <dgm:prSet loTypeId="urn:microsoft.com/office/officeart/2005/8/layout/target3" loCatId="relationship" qsTypeId="urn:microsoft.com/office/officeart/2005/8/quickstyle/simple3" qsCatId="simple" csTypeId="urn:microsoft.com/office/officeart/2005/8/colors/accent6_3" csCatId="accent6" phldr="1"/>
      <dgm:spPr/>
      <dgm:t>
        <a:bodyPr/>
        <a:lstStyle/>
        <a:p>
          <a:endParaRPr lang="fr-FR"/>
        </a:p>
      </dgm:t>
    </dgm:pt>
    <dgm:pt modelId="{16C80FBF-1F65-4C46-A3F5-FC384605AFA0}">
      <dgm:prSet custT="1"/>
      <dgm:spPr/>
      <dgm:t>
        <a:bodyPr/>
        <a:lstStyle/>
        <a:p>
          <a:pPr algn="l" rtl="0">
            <a:spcAft>
              <a:spcPts val="0"/>
            </a:spcAft>
          </a:pPr>
          <a:r>
            <a:rPr lang="fr-FR" sz="2400" b="1" dirty="0" err="1"/>
            <a:t>What</a:t>
          </a:r>
          <a:r>
            <a:rPr lang="fr-FR" sz="2400" b="1" dirty="0"/>
            <a:t> topics are not relevant in a Normative </a:t>
          </a:r>
          <a:r>
            <a:rPr lang="fr-FR" sz="2400" b="1" dirty="0" err="1"/>
            <a:t>project</a:t>
          </a:r>
          <a:r>
            <a:rPr lang="fr-FR" sz="2400" b="1" dirty="0"/>
            <a:t>?</a:t>
          </a:r>
        </a:p>
      </dgm:t>
    </dgm:pt>
    <dgm:pt modelId="{037B57CF-891E-4DBB-BD9D-84446E1C22DF}" type="parTrans" cxnId="{2AA869C0-58DD-4B1A-B77D-3B7DEB617F1E}">
      <dgm:prSet/>
      <dgm:spPr/>
      <dgm:t>
        <a:bodyPr/>
        <a:lstStyle/>
        <a:p>
          <a:endParaRPr lang="fr-FR"/>
        </a:p>
      </dgm:t>
    </dgm:pt>
    <dgm:pt modelId="{CDC5A7C1-BD8E-4853-8146-C91546EB906A}" type="sibTrans" cxnId="{2AA869C0-58DD-4B1A-B77D-3B7DEB617F1E}">
      <dgm:prSet/>
      <dgm:spPr/>
      <dgm:t>
        <a:bodyPr/>
        <a:lstStyle/>
        <a:p>
          <a:endParaRPr lang="fr-FR"/>
        </a:p>
      </dgm:t>
    </dgm:pt>
    <dgm:pt modelId="{36936864-EB13-4A62-9E23-37C4F08DEBB9}" type="pres">
      <dgm:prSet presAssocID="{14BE1617-D9A1-42DD-887B-02D3678AE52A}" presName="Name0" presStyleCnt="0">
        <dgm:presLayoutVars>
          <dgm:chMax val="7"/>
          <dgm:dir/>
          <dgm:animLvl val="lvl"/>
          <dgm:resizeHandles val="exact"/>
        </dgm:presLayoutVars>
      </dgm:prSet>
      <dgm:spPr/>
    </dgm:pt>
    <dgm:pt modelId="{E44BCD23-7942-4071-ADCB-005266B6D4DE}" type="pres">
      <dgm:prSet presAssocID="{16C80FBF-1F65-4C46-A3F5-FC384605AFA0}" presName="circle1" presStyleLbl="node1" presStyleIdx="0" presStyleCnt="1"/>
      <dgm:spPr/>
    </dgm:pt>
    <dgm:pt modelId="{919D46C0-F2EF-493B-8315-29DE3AF5BBB4}" type="pres">
      <dgm:prSet presAssocID="{16C80FBF-1F65-4C46-A3F5-FC384605AFA0}" presName="space" presStyleCnt="0"/>
      <dgm:spPr/>
    </dgm:pt>
    <dgm:pt modelId="{2EFAF215-55E4-45CA-BF46-D3425E738A74}" type="pres">
      <dgm:prSet presAssocID="{16C80FBF-1F65-4C46-A3F5-FC384605AFA0}" presName="rect1" presStyleLbl="alignAcc1" presStyleIdx="0" presStyleCnt="1"/>
      <dgm:spPr/>
    </dgm:pt>
    <dgm:pt modelId="{52CC3C2E-89DE-42C3-862A-31516A7E0EB4}" type="pres">
      <dgm:prSet presAssocID="{16C80FBF-1F65-4C46-A3F5-FC384605AFA0}" presName="rect1ParTxNoCh" presStyleLbl="alignAcc1" presStyleIdx="0" presStyleCnt="1">
        <dgm:presLayoutVars>
          <dgm:chMax val="1"/>
          <dgm:bulletEnabled val="1"/>
        </dgm:presLayoutVars>
      </dgm:prSet>
      <dgm:spPr/>
    </dgm:pt>
  </dgm:ptLst>
  <dgm:cxnLst>
    <dgm:cxn modelId="{DE2656BE-2E2A-452E-861F-5F38A2E1B9F3}" type="presOf" srcId="{16C80FBF-1F65-4C46-A3F5-FC384605AFA0}" destId="{52CC3C2E-89DE-42C3-862A-31516A7E0EB4}" srcOrd="1" destOrd="0" presId="urn:microsoft.com/office/officeart/2005/8/layout/target3"/>
    <dgm:cxn modelId="{2AA869C0-58DD-4B1A-B77D-3B7DEB617F1E}" srcId="{14BE1617-D9A1-42DD-887B-02D3678AE52A}" destId="{16C80FBF-1F65-4C46-A3F5-FC384605AFA0}" srcOrd="0" destOrd="0" parTransId="{037B57CF-891E-4DBB-BD9D-84446E1C22DF}" sibTransId="{CDC5A7C1-BD8E-4853-8146-C91546EB906A}"/>
    <dgm:cxn modelId="{E6E240D1-C653-40F3-A631-F0DCB73684A6}" type="presOf" srcId="{14BE1617-D9A1-42DD-887B-02D3678AE52A}" destId="{36936864-EB13-4A62-9E23-37C4F08DEBB9}" srcOrd="0" destOrd="0" presId="urn:microsoft.com/office/officeart/2005/8/layout/target3"/>
    <dgm:cxn modelId="{694A06D2-C3D6-40F0-BFD4-D81D2A87530D}" type="presOf" srcId="{16C80FBF-1F65-4C46-A3F5-FC384605AFA0}" destId="{2EFAF215-55E4-45CA-BF46-D3425E738A74}" srcOrd="0" destOrd="0" presId="urn:microsoft.com/office/officeart/2005/8/layout/target3"/>
    <dgm:cxn modelId="{7ABB6F82-9EA4-47DB-9F6A-A43970757C82}" type="presParOf" srcId="{36936864-EB13-4A62-9E23-37C4F08DEBB9}" destId="{E44BCD23-7942-4071-ADCB-005266B6D4DE}" srcOrd="0" destOrd="0" presId="urn:microsoft.com/office/officeart/2005/8/layout/target3"/>
    <dgm:cxn modelId="{98077EC6-55EA-4C91-B448-47C8E4CEA848}" type="presParOf" srcId="{36936864-EB13-4A62-9E23-37C4F08DEBB9}" destId="{919D46C0-F2EF-493B-8315-29DE3AF5BBB4}" srcOrd="1" destOrd="0" presId="urn:microsoft.com/office/officeart/2005/8/layout/target3"/>
    <dgm:cxn modelId="{EF75ADE9-CDC4-496C-9B48-BF23DC0178BA}" type="presParOf" srcId="{36936864-EB13-4A62-9E23-37C4F08DEBB9}" destId="{2EFAF215-55E4-45CA-BF46-D3425E738A74}" srcOrd="2" destOrd="0" presId="urn:microsoft.com/office/officeart/2005/8/layout/target3"/>
    <dgm:cxn modelId="{978CE439-6AC5-4E79-86E7-9D7037BEBD0B}" type="presParOf" srcId="{36936864-EB13-4A62-9E23-37C4F08DEBB9}" destId="{52CC3C2E-89DE-42C3-862A-31516A7E0EB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9C41EF-EF70-4003-83B9-EF2D227B2411}" type="doc">
      <dgm:prSet loTypeId="urn:microsoft.com/office/officeart/2005/8/layout/target3" loCatId="relationship" qsTypeId="urn:microsoft.com/office/officeart/2005/8/quickstyle/simple3" qsCatId="simple" csTypeId="urn:microsoft.com/office/officeart/2005/8/colors/accent6_5" csCatId="accent6" phldr="1"/>
      <dgm:spPr/>
      <dgm:t>
        <a:bodyPr/>
        <a:lstStyle/>
        <a:p>
          <a:endParaRPr lang="fr-FR"/>
        </a:p>
      </dgm:t>
    </dgm:pt>
    <dgm:pt modelId="{E347AD2C-206B-46C5-B6C5-373BF4191FC5}">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EPM Calls P</a:t>
          </a:r>
          <a:r>
            <a:rPr lang="fr-FR" sz="2400" b="1" dirty="0" err="1"/>
            <a:t>rocess</a:t>
          </a:r>
          <a:endParaRPr lang="en-US" sz="2400" b="1" dirty="0"/>
        </a:p>
        <a:p>
          <a:pPr lvl="0" algn="l" defTabSz="1066800" rtl="0">
            <a:lnSpc>
              <a:spcPct val="90000"/>
            </a:lnSpc>
            <a:spcBef>
              <a:spcPct val="0"/>
            </a:spcBef>
            <a:spcAft>
              <a:spcPts val="0"/>
            </a:spcAft>
          </a:pPr>
          <a:endParaRPr lang="fr-FR" sz="2400" dirty="0"/>
        </a:p>
      </dgm:t>
    </dgm:pt>
    <dgm:pt modelId="{772FC2B4-D694-4605-B7DB-7892A3D8D585}" type="parTrans" cxnId="{9F1E5F83-73EF-46A5-BCD0-2CA8BF5F5E8F}">
      <dgm:prSet/>
      <dgm:spPr/>
      <dgm:t>
        <a:bodyPr/>
        <a:lstStyle/>
        <a:p>
          <a:endParaRPr lang="fr-FR"/>
        </a:p>
      </dgm:t>
    </dgm:pt>
    <dgm:pt modelId="{C5AB1BF6-2E4F-470F-AA77-DB757F574771}" type="sibTrans" cxnId="{9F1E5F83-73EF-46A5-BCD0-2CA8BF5F5E8F}">
      <dgm:prSet/>
      <dgm:spPr/>
      <dgm:t>
        <a:bodyPr/>
        <a:lstStyle/>
        <a:p>
          <a:endParaRPr lang="fr-FR"/>
        </a:p>
      </dgm:t>
    </dgm:pt>
    <dgm:pt modelId="{FE382607-6B56-4D9A-8180-B22F763320ED}" type="pres">
      <dgm:prSet presAssocID="{6A9C41EF-EF70-4003-83B9-EF2D227B2411}" presName="Name0" presStyleCnt="0">
        <dgm:presLayoutVars>
          <dgm:chMax val="7"/>
          <dgm:dir/>
          <dgm:animLvl val="lvl"/>
          <dgm:resizeHandles val="exact"/>
        </dgm:presLayoutVars>
      </dgm:prSet>
      <dgm:spPr/>
    </dgm:pt>
    <dgm:pt modelId="{33C442BB-F207-422B-A6EB-366778E3C93F}" type="pres">
      <dgm:prSet presAssocID="{E347AD2C-206B-46C5-B6C5-373BF4191FC5}" presName="circle1" presStyleLbl="node1" presStyleIdx="0" presStyleCnt="1"/>
      <dgm:spPr/>
    </dgm:pt>
    <dgm:pt modelId="{8A716106-5D3A-4000-9D95-8A2EF9A30768}" type="pres">
      <dgm:prSet presAssocID="{E347AD2C-206B-46C5-B6C5-373BF4191FC5}" presName="space" presStyleCnt="0"/>
      <dgm:spPr/>
    </dgm:pt>
    <dgm:pt modelId="{BDF0B3A4-31B7-4765-B978-200DF426D2D1}" type="pres">
      <dgm:prSet presAssocID="{E347AD2C-206B-46C5-B6C5-373BF4191FC5}" presName="rect1" presStyleLbl="alignAcc1" presStyleIdx="0" presStyleCnt="1" custLinFactNeighborX="0" custLinFactNeighborY="23026"/>
      <dgm:spPr/>
    </dgm:pt>
    <dgm:pt modelId="{0924882B-C6BE-4BC6-97F6-E2B1104B1844}" type="pres">
      <dgm:prSet presAssocID="{E347AD2C-206B-46C5-B6C5-373BF4191FC5}" presName="rect1ParTxNoCh" presStyleLbl="alignAcc1" presStyleIdx="0" presStyleCnt="1">
        <dgm:presLayoutVars>
          <dgm:chMax val="1"/>
          <dgm:bulletEnabled val="1"/>
        </dgm:presLayoutVars>
      </dgm:prSet>
      <dgm:spPr/>
    </dgm:pt>
  </dgm:ptLst>
  <dgm:cxnLst>
    <dgm:cxn modelId="{27D2BD13-4A65-4B51-8D33-39552DD1CB25}" type="presOf" srcId="{6A9C41EF-EF70-4003-83B9-EF2D227B2411}" destId="{FE382607-6B56-4D9A-8180-B22F763320ED}" srcOrd="0" destOrd="0" presId="urn:microsoft.com/office/officeart/2005/8/layout/target3"/>
    <dgm:cxn modelId="{9F1E5F83-73EF-46A5-BCD0-2CA8BF5F5E8F}" srcId="{6A9C41EF-EF70-4003-83B9-EF2D227B2411}" destId="{E347AD2C-206B-46C5-B6C5-373BF4191FC5}" srcOrd="0" destOrd="0" parTransId="{772FC2B4-D694-4605-B7DB-7892A3D8D585}" sibTransId="{C5AB1BF6-2E4F-470F-AA77-DB757F574771}"/>
    <dgm:cxn modelId="{DCC64EA2-F6DE-48A9-B649-2750B76891B8}" type="presOf" srcId="{E347AD2C-206B-46C5-B6C5-373BF4191FC5}" destId="{0924882B-C6BE-4BC6-97F6-E2B1104B1844}" srcOrd="1" destOrd="0" presId="urn:microsoft.com/office/officeart/2005/8/layout/target3"/>
    <dgm:cxn modelId="{A6612CA3-A2E4-4176-AD2F-8A0687DF1B9D}" type="presOf" srcId="{E347AD2C-206B-46C5-B6C5-373BF4191FC5}" destId="{BDF0B3A4-31B7-4765-B978-200DF426D2D1}" srcOrd="0" destOrd="0" presId="urn:microsoft.com/office/officeart/2005/8/layout/target3"/>
    <dgm:cxn modelId="{2CBE8D5A-E3BC-4F9B-A641-7D327D0DEAF0}" type="presParOf" srcId="{FE382607-6B56-4D9A-8180-B22F763320ED}" destId="{33C442BB-F207-422B-A6EB-366778E3C93F}" srcOrd="0" destOrd="0" presId="urn:microsoft.com/office/officeart/2005/8/layout/target3"/>
    <dgm:cxn modelId="{AB29C471-1342-49FE-9F5A-34045E9D30B7}" type="presParOf" srcId="{FE382607-6B56-4D9A-8180-B22F763320ED}" destId="{8A716106-5D3A-4000-9D95-8A2EF9A30768}" srcOrd="1" destOrd="0" presId="urn:microsoft.com/office/officeart/2005/8/layout/target3"/>
    <dgm:cxn modelId="{8C7DED36-C471-4276-ABC6-08FFD22285A8}" type="presParOf" srcId="{FE382607-6B56-4D9A-8180-B22F763320ED}" destId="{BDF0B3A4-31B7-4765-B978-200DF426D2D1}" srcOrd="2" destOrd="0" presId="urn:microsoft.com/office/officeart/2005/8/layout/target3"/>
    <dgm:cxn modelId="{3B2FE9A2-BF40-4AC7-B43C-C5888B51691C}" type="presParOf" srcId="{FE382607-6B56-4D9A-8180-B22F763320ED}" destId="{0924882B-C6BE-4BC6-97F6-E2B1104B184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8C72FB-A690-4685-A539-1D094E1E5F2C}" type="doc">
      <dgm:prSet loTypeId="urn:microsoft.com/office/officeart/2005/8/layout/target3" loCatId="relationship" qsTypeId="urn:microsoft.com/office/officeart/2005/8/quickstyle/simple3" qsCatId="simple" csTypeId="urn:microsoft.com/office/officeart/2005/8/colors/accent6_3" csCatId="accent6" phldr="1"/>
      <dgm:spPr/>
      <dgm:t>
        <a:bodyPr/>
        <a:lstStyle/>
        <a:p>
          <a:endParaRPr lang="fr-FR"/>
        </a:p>
      </dgm:t>
    </dgm:pt>
    <dgm:pt modelId="{E4B874B5-7523-4438-A54B-C95A8F4B888B}">
      <dgm:prSet custT="1"/>
      <dgm:spPr/>
      <dgm:t>
        <a:bodyPr/>
        <a:lstStyle/>
        <a:p>
          <a:pPr algn="l" rtl="0"/>
          <a:r>
            <a:rPr lang="en-US" sz="2400" b="1" dirty="0"/>
            <a:t>Stage 1 : Submission of ideas</a:t>
          </a:r>
          <a:endParaRPr lang="fr-FR" sz="2400" dirty="0"/>
        </a:p>
      </dgm:t>
    </dgm:pt>
    <dgm:pt modelId="{24DB7875-DB64-47DC-8CB2-C77331464AA1}" type="parTrans" cxnId="{5E48A0E6-39D7-4044-AFED-71D1C5891EC1}">
      <dgm:prSet/>
      <dgm:spPr/>
      <dgm:t>
        <a:bodyPr/>
        <a:lstStyle/>
        <a:p>
          <a:endParaRPr lang="fr-FR"/>
        </a:p>
      </dgm:t>
    </dgm:pt>
    <dgm:pt modelId="{135B11C6-1FC3-4027-AD8C-01AE8337C37B}" type="sibTrans" cxnId="{5E48A0E6-39D7-4044-AFED-71D1C5891EC1}">
      <dgm:prSet/>
      <dgm:spPr/>
      <dgm:t>
        <a:bodyPr/>
        <a:lstStyle/>
        <a:p>
          <a:endParaRPr lang="fr-FR"/>
        </a:p>
      </dgm:t>
    </dgm:pt>
    <dgm:pt modelId="{32202E96-B5D8-4D0A-B597-BFBC1A7944CA}" type="pres">
      <dgm:prSet presAssocID="{408C72FB-A690-4685-A539-1D094E1E5F2C}" presName="Name0" presStyleCnt="0">
        <dgm:presLayoutVars>
          <dgm:chMax val="7"/>
          <dgm:dir/>
          <dgm:animLvl val="lvl"/>
          <dgm:resizeHandles val="exact"/>
        </dgm:presLayoutVars>
      </dgm:prSet>
      <dgm:spPr/>
    </dgm:pt>
    <dgm:pt modelId="{39174F40-62E9-450F-8FBB-8188891E6F3F}" type="pres">
      <dgm:prSet presAssocID="{E4B874B5-7523-4438-A54B-C95A8F4B888B}" presName="circle1" presStyleLbl="node1" presStyleIdx="0" presStyleCnt="1"/>
      <dgm:spPr/>
    </dgm:pt>
    <dgm:pt modelId="{A709F1B4-D106-4FC8-9F17-B54A4D73557D}" type="pres">
      <dgm:prSet presAssocID="{E4B874B5-7523-4438-A54B-C95A8F4B888B}" presName="space" presStyleCnt="0"/>
      <dgm:spPr/>
    </dgm:pt>
    <dgm:pt modelId="{09F04511-6DA6-4A1C-94BC-5F132E089053}" type="pres">
      <dgm:prSet presAssocID="{E4B874B5-7523-4438-A54B-C95A8F4B888B}" presName="rect1" presStyleLbl="alignAcc1" presStyleIdx="0" presStyleCnt="1" custScaleY="100000"/>
      <dgm:spPr/>
    </dgm:pt>
    <dgm:pt modelId="{24E04E3C-F6B6-4759-BBCC-10E5313CFFB8}" type="pres">
      <dgm:prSet presAssocID="{E4B874B5-7523-4438-A54B-C95A8F4B888B}" presName="rect1ParTxNoCh" presStyleLbl="alignAcc1" presStyleIdx="0" presStyleCnt="1">
        <dgm:presLayoutVars>
          <dgm:chMax val="1"/>
          <dgm:bulletEnabled val="1"/>
        </dgm:presLayoutVars>
      </dgm:prSet>
      <dgm:spPr/>
    </dgm:pt>
  </dgm:ptLst>
  <dgm:cxnLst>
    <dgm:cxn modelId="{2A554739-0BB5-4B38-B6C2-4BC97BE1A8A9}" type="presOf" srcId="{E4B874B5-7523-4438-A54B-C95A8F4B888B}" destId="{09F04511-6DA6-4A1C-94BC-5F132E089053}" srcOrd="0" destOrd="0" presId="urn:microsoft.com/office/officeart/2005/8/layout/target3"/>
    <dgm:cxn modelId="{FBF8AE52-4495-4094-9849-6CF70F5384C5}" type="presOf" srcId="{408C72FB-A690-4685-A539-1D094E1E5F2C}" destId="{32202E96-B5D8-4D0A-B597-BFBC1A7944CA}" srcOrd="0" destOrd="0" presId="urn:microsoft.com/office/officeart/2005/8/layout/target3"/>
    <dgm:cxn modelId="{C92A91A0-F1D4-4456-A406-4A7745112EC3}" type="presOf" srcId="{E4B874B5-7523-4438-A54B-C95A8F4B888B}" destId="{24E04E3C-F6B6-4759-BBCC-10E5313CFFB8}" srcOrd="1" destOrd="0" presId="urn:microsoft.com/office/officeart/2005/8/layout/target3"/>
    <dgm:cxn modelId="{5E48A0E6-39D7-4044-AFED-71D1C5891EC1}" srcId="{408C72FB-A690-4685-A539-1D094E1E5F2C}" destId="{E4B874B5-7523-4438-A54B-C95A8F4B888B}" srcOrd="0" destOrd="0" parTransId="{24DB7875-DB64-47DC-8CB2-C77331464AA1}" sibTransId="{135B11C6-1FC3-4027-AD8C-01AE8337C37B}"/>
    <dgm:cxn modelId="{88A78B46-0299-41B5-9425-E6674DBD8647}" type="presParOf" srcId="{32202E96-B5D8-4D0A-B597-BFBC1A7944CA}" destId="{39174F40-62E9-450F-8FBB-8188891E6F3F}" srcOrd="0" destOrd="0" presId="urn:microsoft.com/office/officeart/2005/8/layout/target3"/>
    <dgm:cxn modelId="{44C05F23-D3CF-42BC-8EBF-3A5895CC685E}" type="presParOf" srcId="{32202E96-B5D8-4D0A-B597-BFBC1A7944CA}" destId="{A709F1B4-D106-4FC8-9F17-B54A4D73557D}" srcOrd="1" destOrd="0" presId="urn:microsoft.com/office/officeart/2005/8/layout/target3"/>
    <dgm:cxn modelId="{B1B44AFC-E68F-424C-87A6-8ED2BF209978}" type="presParOf" srcId="{32202E96-B5D8-4D0A-B597-BFBC1A7944CA}" destId="{09F04511-6DA6-4A1C-94BC-5F132E089053}" srcOrd="2" destOrd="0" presId="urn:microsoft.com/office/officeart/2005/8/layout/target3"/>
    <dgm:cxn modelId="{12B54041-E8FE-4393-8D4D-AEFF2B181235}" type="presParOf" srcId="{32202E96-B5D8-4D0A-B597-BFBC1A7944CA}" destId="{24E04E3C-F6B6-4759-BBCC-10E5313CFFB8}"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C94ADA-E36C-43AC-870C-6261C406B08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fr-FR"/>
        </a:p>
      </dgm:t>
    </dgm:pt>
    <dgm:pt modelId="{813067DE-E6AD-425F-BA1F-D8073E831277}">
      <dgm:prSet/>
      <dgm:spPr/>
      <dgm:t>
        <a:bodyPr/>
        <a:lstStyle/>
        <a:p>
          <a:pPr algn="ctr" rtl="0"/>
          <a:r>
            <a:rPr lang="fr-FR" dirty="0"/>
            <a:t>PRT Template </a:t>
          </a:r>
        </a:p>
      </dgm:t>
    </dgm:pt>
    <dgm:pt modelId="{38690F11-3E4A-47D7-A728-3ABAEE1FEFC3}" type="parTrans" cxnId="{1CAEA661-115A-49EE-833D-7CFE68553A55}">
      <dgm:prSet/>
      <dgm:spPr/>
      <dgm:t>
        <a:bodyPr/>
        <a:lstStyle/>
        <a:p>
          <a:endParaRPr lang="fr-FR"/>
        </a:p>
      </dgm:t>
    </dgm:pt>
    <dgm:pt modelId="{73F8D217-F306-4CB2-A4FC-16BEA9C85A55}" type="sibTrans" cxnId="{1CAEA661-115A-49EE-833D-7CFE68553A55}">
      <dgm:prSet/>
      <dgm:spPr/>
      <dgm:t>
        <a:bodyPr/>
        <a:lstStyle/>
        <a:p>
          <a:endParaRPr lang="fr-FR"/>
        </a:p>
      </dgm:t>
    </dgm:pt>
    <dgm:pt modelId="{E8FA411D-8C6E-4213-8E09-CEA510C05E11}" type="pres">
      <dgm:prSet presAssocID="{CAC94ADA-E36C-43AC-870C-6261C406B08C}" presName="linear" presStyleCnt="0">
        <dgm:presLayoutVars>
          <dgm:animLvl val="lvl"/>
          <dgm:resizeHandles val="exact"/>
        </dgm:presLayoutVars>
      </dgm:prSet>
      <dgm:spPr/>
    </dgm:pt>
    <dgm:pt modelId="{40AEE1B4-7F41-4E4F-A830-9FAFB29EF174}" type="pres">
      <dgm:prSet presAssocID="{813067DE-E6AD-425F-BA1F-D8073E831277}" presName="parentText" presStyleLbl="node1" presStyleIdx="0" presStyleCnt="1" custLinFactNeighborY="21432">
        <dgm:presLayoutVars>
          <dgm:chMax val="0"/>
          <dgm:bulletEnabled val="1"/>
        </dgm:presLayoutVars>
      </dgm:prSet>
      <dgm:spPr/>
    </dgm:pt>
  </dgm:ptLst>
  <dgm:cxnLst>
    <dgm:cxn modelId="{6EF69A33-77B8-4275-8CB9-74EAE93B9DC8}" type="presOf" srcId="{CAC94ADA-E36C-43AC-870C-6261C406B08C}" destId="{E8FA411D-8C6E-4213-8E09-CEA510C05E11}" srcOrd="0" destOrd="0" presId="urn:microsoft.com/office/officeart/2005/8/layout/vList2"/>
    <dgm:cxn modelId="{1CAEA661-115A-49EE-833D-7CFE68553A55}" srcId="{CAC94ADA-E36C-43AC-870C-6261C406B08C}" destId="{813067DE-E6AD-425F-BA1F-D8073E831277}" srcOrd="0" destOrd="0" parTransId="{38690F11-3E4A-47D7-A728-3ABAEE1FEFC3}" sibTransId="{73F8D217-F306-4CB2-A4FC-16BEA9C85A55}"/>
    <dgm:cxn modelId="{39730F63-AF46-4B65-AFDA-3181E9DE626D}" type="presOf" srcId="{813067DE-E6AD-425F-BA1F-D8073E831277}" destId="{40AEE1B4-7F41-4E4F-A830-9FAFB29EF174}" srcOrd="0" destOrd="0" presId="urn:microsoft.com/office/officeart/2005/8/layout/vList2"/>
    <dgm:cxn modelId="{BC25178E-2833-4F80-8F6C-96F313C89614}" type="presParOf" srcId="{E8FA411D-8C6E-4213-8E09-CEA510C05E11}" destId="{40AEE1B4-7F41-4E4F-A830-9FAFB29EF174}"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EF47B2-5F48-43A4-BED2-187E3BD4ED5B}" type="doc">
      <dgm:prSet loTypeId="urn:microsoft.com/office/officeart/2005/8/layout/target3" loCatId="relationship" qsTypeId="urn:microsoft.com/office/officeart/2005/8/quickstyle/simple3" qsCatId="simple" csTypeId="urn:microsoft.com/office/officeart/2005/8/colors/accent6_4" csCatId="accent6" phldr="1"/>
      <dgm:spPr/>
      <dgm:t>
        <a:bodyPr/>
        <a:lstStyle/>
        <a:p>
          <a:endParaRPr lang="fr-FR"/>
        </a:p>
      </dgm:t>
    </dgm:pt>
    <dgm:pt modelId="{55BF7879-D250-4FB5-8097-E673C1CD4D5E}">
      <dgm:prSet custT="1"/>
      <dgm:spPr/>
      <dgm:t>
        <a:bodyPr/>
        <a:lstStyle/>
        <a:p>
          <a:pPr algn="l" rtl="0"/>
          <a:r>
            <a:rPr lang="en-US" sz="2400" b="1" dirty="0"/>
            <a:t>Stage 2 : Preparing the project proposal</a:t>
          </a:r>
          <a:endParaRPr lang="fr-FR" sz="2400" dirty="0"/>
        </a:p>
      </dgm:t>
    </dgm:pt>
    <dgm:pt modelId="{12459041-EBF9-49AE-9210-F3BC1ABD61D4}" type="parTrans" cxnId="{EB03CF88-5CD6-4F7E-8796-20718B8D4D8C}">
      <dgm:prSet/>
      <dgm:spPr/>
      <dgm:t>
        <a:bodyPr/>
        <a:lstStyle/>
        <a:p>
          <a:endParaRPr lang="fr-FR"/>
        </a:p>
      </dgm:t>
    </dgm:pt>
    <dgm:pt modelId="{E647B064-9D7C-48F0-9DD0-FC4C7B94800E}" type="sibTrans" cxnId="{EB03CF88-5CD6-4F7E-8796-20718B8D4D8C}">
      <dgm:prSet/>
      <dgm:spPr/>
      <dgm:t>
        <a:bodyPr/>
        <a:lstStyle/>
        <a:p>
          <a:endParaRPr lang="fr-FR"/>
        </a:p>
      </dgm:t>
    </dgm:pt>
    <dgm:pt modelId="{4C57DEFB-9DF6-4797-B414-8881115D3CE8}" type="pres">
      <dgm:prSet presAssocID="{BEEF47B2-5F48-43A4-BED2-187E3BD4ED5B}" presName="Name0" presStyleCnt="0">
        <dgm:presLayoutVars>
          <dgm:chMax val="7"/>
          <dgm:dir/>
          <dgm:animLvl val="lvl"/>
          <dgm:resizeHandles val="exact"/>
        </dgm:presLayoutVars>
      </dgm:prSet>
      <dgm:spPr/>
    </dgm:pt>
    <dgm:pt modelId="{B4102FA0-4017-400A-9598-82E809D9B0A1}" type="pres">
      <dgm:prSet presAssocID="{55BF7879-D250-4FB5-8097-E673C1CD4D5E}" presName="circle1" presStyleLbl="node1" presStyleIdx="0" presStyleCnt="1"/>
      <dgm:spPr/>
    </dgm:pt>
    <dgm:pt modelId="{D974FA4A-95D8-447E-9C2A-31E89081CE0C}" type="pres">
      <dgm:prSet presAssocID="{55BF7879-D250-4FB5-8097-E673C1CD4D5E}" presName="space" presStyleCnt="0"/>
      <dgm:spPr/>
    </dgm:pt>
    <dgm:pt modelId="{CBA918DB-347F-458B-B36B-B94F3E89DC50}" type="pres">
      <dgm:prSet presAssocID="{55BF7879-D250-4FB5-8097-E673C1CD4D5E}" presName="rect1" presStyleLbl="alignAcc1" presStyleIdx="0" presStyleCnt="1" custLinFactNeighborX="0"/>
      <dgm:spPr/>
    </dgm:pt>
    <dgm:pt modelId="{EAC59C4D-4FA8-4748-81A7-465174E9E456}" type="pres">
      <dgm:prSet presAssocID="{55BF7879-D250-4FB5-8097-E673C1CD4D5E}" presName="rect1ParTxNoCh" presStyleLbl="alignAcc1" presStyleIdx="0" presStyleCnt="1">
        <dgm:presLayoutVars>
          <dgm:chMax val="1"/>
          <dgm:bulletEnabled val="1"/>
        </dgm:presLayoutVars>
      </dgm:prSet>
      <dgm:spPr/>
    </dgm:pt>
  </dgm:ptLst>
  <dgm:cxnLst>
    <dgm:cxn modelId="{F92FB23A-C5B6-40F6-ADFB-C0F4EE6BA625}" type="presOf" srcId="{BEEF47B2-5F48-43A4-BED2-187E3BD4ED5B}" destId="{4C57DEFB-9DF6-4797-B414-8881115D3CE8}" srcOrd="0" destOrd="0" presId="urn:microsoft.com/office/officeart/2005/8/layout/target3"/>
    <dgm:cxn modelId="{EB03CF88-5CD6-4F7E-8796-20718B8D4D8C}" srcId="{BEEF47B2-5F48-43A4-BED2-187E3BD4ED5B}" destId="{55BF7879-D250-4FB5-8097-E673C1CD4D5E}" srcOrd="0" destOrd="0" parTransId="{12459041-EBF9-49AE-9210-F3BC1ABD61D4}" sibTransId="{E647B064-9D7C-48F0-9DD0-FC4C7B94800E}"/>
    <dgm:cxn modelId="{804C1793-4463-43B7-AB31-A9B0E7A5C638}" type="presOf" srcId="{55BF7879-D250-4FB5-8097-E673C1CD4D5E}" destId="{CBA918DB-347F-458B-B36B-B94F3E89DC50}" srcOrd="0" destOrd="0" presId="urn:microsoft.com/office/officeart/2005/8/layout/target3"/>
    <dgm:cxn modelId="{B3C0FBA7-E87C-49E8-BB3F-2DCAF2995C60}" type="presOf" srcId="{55BF7879-D250-4FB5-8097-E673C1CD4D5E}" destId="{EAC59C4D-4FA8-4748-81A7-465174E9E456}" srcOrd="1" destOrd="0" presId="urn:microsoft.com/office/officeart/2005/8/layout/target3"/>
    <dgm:cxn modelId="{968D9DC6-2AE4-42B2-9EED-1D985DC9D509}" type="presParOf" srcId="{4C57DEFB-9DF6-4797-B414-8881115D3CE8}" destId="{B4102FA0-4017-400A-9598-82E809D9B0A1}" srcOrd="0" destOrd="0" presId="urn:microsoft.com/office/officeart/2005/8/layout/target3"/>
    <dgm:cxn modelId="{5D090AB5-95BC-40F8-8800-F066D855E518}" type="presParOf" srcId="{4C57DEFB-9DF6-4797-B414-8881115D3CE8}" destId="{D974FA4A-95D8-447E-9C2A-31E89081CE0C}" srcOrd="1" destOrd="0" presId="urn:microsoft.com/office/officeart/2005/8/layout/target3"/>
    <dgm:cxn modelId="{3022946B-D123-4151-B40F-756711F87D74}" type="presParOf" srcId="{4C57DEFB-9DF6-4797-B414-8881115D3CE8}" destId="{CBA918DB-347F-458B-B36B-B94F3E89DC50}" srcOrd="2" destOrd="0" presId="urn:microsoft.com/office/officeart/2005/8/layout/target3"/>
    <dgm:cxn modelId="{5C8D01AE-ADF1-48C4-A33A-E074F6316952}" type="presParOf" srcId="{4C57DEFB-9DF6-4797-B414-8881115D3CE8}" destId="{EAC59C4D-4FA8-4748-81A7-465174E9E45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004A0C-EEE3-4F77-9204-8B109E83CFA1}" type="doc">
      <dgm:prSet loTypeId="urn:microsoft.com/office/officeart/2005/8/layout/target3" loCatId="relationship" qsTypeId="urn:microsoft.com/office/officeart/2005/8/quickstyle/simple3" qsCatId="simple" csTypeId="urn:microsoft.com/office/officeart/2005/8/colors/accent6_3" csCatId="accent6" phldr="1"/>
      <dgm:spPr/>
      <dgm:t>
        <a:bodyPr/>
        <a:lstStyle/>
        <a:p>
          <a:endParaRPr lang="fr-FR"/>
        </a:p>
      </dgm:t>
    </dgm:pt>
    <dgm:pt modelId="{C0EAC4A3-FEFD-4B17-A438-21DCF65346C9}">
      <dgm:prSet custT="1"/>
      <dgm:spPr/>
      <dgm:t>
        <a:bodyPr/>
        <a:lstStyle/>
        <a:p>
          <a:pPr algn="l" rtl="0"/>
          <a:r>
            <a:rPr lang="fr-FR" sz="2400" b="1" dirty="0"/>
            <a:t>How </a:t>
          </a:r>
          <a:r>
            <a:rPr lang="fr-FR" sz="2400" b="1" dirty="0" err="1"/>
            <a:t>can</a:t>
          </a:r>
          <a:r>
            <a:rPr lang="fr-FR" sz="2400" b="1" dirty="0"/>
            <a:t> standardisation </a:t>
          </a:r>
          <a:r>
            <a:rPr lang="fr-FR" sz="2400" b="1" dirty="0" err="1"/>
            <a:t>submit</a:t>
          </a:r>
          <a:r>
            <a:rPr lang="fr-FR" sz="2400" b="1" dirty="0"/>
            <a:t>  </a:t>
          </a:r>
          <a:r>
            <a:rPr lang="fr-FR" sz="2400" b="1" dirty="0" err="1"/>
            <a:t>research</a:t>
          </a:r>
          <a:r>
            <a:rPr lang="fr-FR" sz="2400" b="1" dirty="0"/>
            <a:t> </a:t>
          </a:r>
          <a:r>
            <a:rPr lang="fr-FR" sz="2400" b="1" dirty="0" err="1"/>
            <a:t>needs</a:t>
          </a:r>
          <a:r>
            <a:rPr lang="fr-FR" sz="2400" b="1" dirty="0"/>
            <a:t> for the 2026 EPM call? </a:t>
          </a:r>
          <a:endParaRPr lang="fr-FR" sz="2400" dirty="0"/>
        </a:p>
      </dgm:t>
    </dgm:pt>
    <dgm:pt modelId="{505A86C1-43CF-4600-A3CF-B96393D6D597}" type="parTrans" cxnId="{32BEFF5A-C65B-4B75-85FE-F237801B25FA}">
      <dgm:prSet/>
      <dgm:spPr/>
      <dgm:t>
        <a:bodyPr/>
        <a:lstStyle/>
        <a:p>
          <a:endParaRPr lang="fr-FR"/>
        </a:p>
      </dgm:t>
    </dgm:pt>
    <dgm:pt modelId="{A74471B8-9076-4338-BCAC-03E039A9F5D7}" type="sibTrans" cxnId="{32BEFF5A-C65B-4B75-85FE-F237801B25FA}">
      <dgm:prSet/>
      <dgm:spPr/>
      <dgm:t>
        <a:bodyPr/>
        <a:lstStyle/>
        <a:p>
          <a:endParaRPr lang="fr-FR"/>
        </a:p>
      </dgm:t>
    </dgm:pt>
    <dgm:pt modelId="{A7C962E0-B7C2-4214-99F8-ADBA1D4ECA9F}" type="pres">
      <dgm:prSet presAssocID="{FA004A0C-EEE3-4F77-9204-8B109E83CFA1}" presName="Name0" presStyleCnt="0">
        <dgm:presLayoutVars>
          <dgm:chMax val="7"/>
          <dgm:dir/>
          <dgm:animLvl val="lvl"/>
          <dgm:resizeHandles val="exact"/>
        </dgm:presLayoutVars>
      </dgm:prSet>
      <dgm:spPr/>
    </dgm:pt>
    <dgm:pt modelId="{8D593E1A-5560-4E09-B833-620D5B9B0C1F}" type="pres">
      <dgm:prSet presAssocID="{C0EAC4A3-FEFD-4B17-A438-21DCF65346C9}" presName="circle1" presStyleLbl="node1" presStyleIdx="0" presStyleCnt="1"/>
      <dgm:spPr/>
    </dgm:pt>
    <dgm:pt modelId="{5884D4C2-D390-4BA0-8CDD-39B9A99156F6}" type="pres">
      <dgm:prSet presAssocID="{C0EAC4A3-FEFD-4B17-A438-21DCF65346C9}" presName="space" presStyleCnt="0"/>
      <dgm:spPr/>
    </dgm:pt>
    <dgm:pt modelId="{4721F49F-44FF-414D-8295-5107153084D4}" type="pres">
      <dgm:prSet presAssocID="{C0EAC4A3-FEFD-4B17-A438-21DCF65346C9}" presName="rect1" presStyleLbl="alignAcc1" presStyleIdx="0" presStyleCnt="1" custLinFactNeighborX="0"/>
      <dgm:spPr/>
    </dgm:pt>
    <dgm:pt modelId="{7C5F5E1D-1F30-45F0-AE86-74A5BD0588F0}" type="pres">
      <dgm:prSet presAssocID="{C0EAC4A3-FEFD-4B17-A438-21DCF65346C9}" presName="rect1ParTxNoCh" presStyleLbl="alignAcc1" presStyleIdx="0" presStyleCnt="1">
        <dgm:presLayoutVars>
          <dgm:chMax val="1"/>
          <dgm:bulletEnabled val="1"/>
        </dgm:presLayoutVars>
      </dgm:prSet>
      <dgm:spPr/>
    </dgm:pt>
  </dgm:ptLst>
  <dgm:cxnLst>
    <dgm:cxn modelId="{7E864850-D377-4577-8E82-53019C8F01C0}" type="presOf" srcId="{C0EAC4A3-FEFD-4B17-A438-21DCF65346C9}" destId="{4721F49F-44FF-414D-8295-5107153084D4}" srcOrd="0" destOrd="0" presId="urn:microsoft.com/office/officeart/2005/8/layout/target3"/>
    <dgm:cxn modelId="{32BEFF5A-C65B-4B75-85FE-F237801B25FA}" srcId="{FA004A0C-EEE3-4F77-9204-8B109E83CFA1}" destId="{C0EAC4A3-FEFD-4B17-A438-21DCF65346C9}" srcOrd="0" destOrd="0" parTransId="{505A86C1-43CF-4600-A3CF-B96393D6D597}" sibTransId="{A74471B8-9076-4338-BCAC-03E039A9F5D7}"/>
    <dgm:cxn modelId="{9D0B07C2-A98B-42DA-8B40-CE507E9EA5FD}" type="presOf" srcId="{FA004A0C-EEE3-4F77-9204-8B109E83CFA1}" destId="{A7C962E0-B7C2-4214-99F8-ADBA1D4ECA9F}" srcOrd="0" destOrd="0" presId="urn:microsoft.com/office/officeart/2005/8/layout/target3"/>
    <dgm:cxn modelId="{864252E8-B180-45FC-B767-BE44F2A39344}" type="presOf" srcId="{C0EAC4A3-FEFD-4B17-A438-21DCF65346C9}" destId="{7C5F5E1D-1F30-45F0-AE86-74A5BD0588F0}" srcOrd="1" destOrd="0" presId="urn:microsoft.com/office/officeart/2005/8/layout/target3"/>
    <dgm:cxn modelId="{C8898B0C-91C0-4B0E-9DBE-FE98838DC380}" type="presParOf" srcId="{A7C962E0-B7C2-4214-99F8-ADBA1D4ECA9F}" destId="{8D593E1A-5560-4E09-B833-620D5B9B0C1F}" srcOrd="0" destOrd="0" presId="urn:microsoft.com/office/officeart/2005/8/layout/target3"/>
    <dgm:cxn modelId="{061FC63B-1108-448F-A72A-AD6A2F1A5944}" type="presParOf" srcId="{A7C962E0-B7C2-4214-99F8-ADBA1D4ECA9F}" destId="{5884D4C2-D390-4BA0-8CDD-39B9A99156F6}" srcOrd="1" destOrd="0" presId="urn:microsoft.com/office/officeart/2005/8/layout/target3"/>
    <dgm:cxn modelId="{A28675A1-7970-4FA3-B42F-C451DFC92AA0}" type="presParOf" srcId="{A7C962E0-B7C2-4214-99F8-ADBA1D4ECA9F}" destId="{4721F49F-44FF-414D-8295-5107153084D4}" srcOrd="2" destOrd="0" presId="urn:microsoft.com/office/officeart/2005/8/layout/target3"/>
    <dgm:cxn modelId="{1928E441-B50E-4A47-B3E7-C6EAE47C266D}" type="presParOf" srcId="{A7C962E0-B7C2-4214-99F8-ADBA1D4ECA9F}" destId="{7C5F5E1D-1F30-45F0-AE86-74A5BD0588F0}"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2AFAC-6133-42F4-A97C-E6703ACBB1D0}">
      <dsp:nvSpPr>
        <dsp:cNvPr id="0" name=""/>
        <dsp:cNvSpPr/>
      </dsp:nvSpPr>
      <dsp:spPr>
        <a:xfrm>
          <a:off x="0" y="0"/>
          <a:ext cx="992777" cy="992777"/>
        </a:xfrm>
        <a:prstGeom prst="pie">
          <a:avLst>
            <a:gd name="adj1" fmla="val 5400000"/>
            <a:gd name="adj2" fmla="val 1620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612075-6B8A-4713-BDCD-D8A857D560D2}">
      <dsp:nvSpPr>
        <dsp:cNvPr id="0" name=""/>
        <dsp:cNvSpPr/>
      </dsp:nvSpPr>
      <dsp:spPr>
        <a:xfrm>
          <a:off x="496388" y="0"/>
          <a:ext cx="5755981" cy="992777"/>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Role of the </a:t>
          </a:r>
          <a:r>
            <a:rPr lang="en-US" sz="2400" b="1" kern="1200" dirty="0" err="1"/>
            <a:t>standardisation</a:t>
          </a:r>
          <a:r>
            <a:rPr lang="en-US" sz="2400" b="1" kern="1200" dirty="0"/>
            <a:t> bodies in the Joint Research Projects</a:t>
          </a:r>
        </a:p>
      </dsp:txBody>
      <dsp:txXfrm>
        <a:off x="496388" y="0"/>
        <a:ext cx="5755981" cy="9927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93E1A-5560-4E09-B833-620D5B9B0C1F}">
      <dsp:nvSpPr>
        <dsp:cNvPr id="0" name=""/>
        <dsp:cNvSpPr/>
      </dsp:nvSpPr>
      <dsp:spPr>
        <a:xfrm>
          <a:off x="0" y="0"/>
          <a:ext cx="992776" cy="992776"/>
        </a:xfrm>
        <a:prstGeom prst="pie">
          <a:avLst>
            <a:gd name="adj1" fmla="val 5400000"/>
            <a:gd name="adj2" fmla="val 1620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21F49F-44FF-414D-8295-5107153084D4}">
      <dsp:nvSpPr>
        <dsp:cNvPr id="0" name=""/>
        <dsp:cNvSpPr/>
      </dsp:nvSpPr>
      <dsp:spPr>
        <a:xfrm>
          <a:off x="496388" y="0"/>
          <a:ext cx="3966133" cy="992776"/>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It can happen</a:t>
          </a:r>
          <a:endParaRPr lang="fr-FR" sz="2400" b="1" kern="1200" dirty="0"/>
        </a:p>
      </dsp:txBody>
      <dsp:txXfrm>
        <a:off x="496388" y="0"/>
        <a:ext cx="3966133" cy="9927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65C8-A55A-4640-A1A9-6E0EBF243438}">
      <dsp:nvSpPr>
        <dsp:cNvPr id="0" name=""/>
        <dsp:cNvSpPr/>
      </dsp:nvSpPr>
      <dsp:spPr>
        <a:xfrm>
          <a:off x="0" y="0"/>
          <a:ext cx="3434750" cy="67637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rgbClr val="002060"/>
              </a:solidFill>
            </a:rPr>
            <a:t>All standardization needs will not result in a PRT : </a:t>
          </a:r>
          <a:endParaRPr lang="fr-FR" sz="1900" kern="1200" dirty="0">
            <a:solidFill>
              <a:srgbClr val="002060"/>
            </a:solidFill>
          </a:endParaRPr>
        </a:p>
      </dsp:txBody>
      <dsp:txXfrm>
        <a:off x="0" y="0"/>
        <a:ext cx="3434750" cy="676371"/>
      </dsp:txXfrm>
    </dsp:sp>
    <dsp:sp modelId="{ED2FF90D-9CE3-449B-A0F1-7544586AA98D}">
      <dsp:nvSpPr>
        <dsp:cNvPr id="0" name=""/>
        <dsp:cNvSpPr/>
      </dsp:nvSpPr>
      <dsp:spPr>
        <a:xfrm>
          <a:off x="0" y="678663"/>
          <a:ext cx="3434750" cy="15907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t>depending on the metrology institutes interested, </a:t>
          </a:r>
          <a:endParaRPr lang="fr-FR" sz="1900" kern="1200" dirty="0"/>
        </a:p>
        <a:p>
          <a:pPr marL="171450" lvl="1" indent="-171450" algn="l" defTabSz="844550" rtl="0">
            <a:lnSpc>
              <a:spcPct val="90000"/>
            </a:lnSpc>
            <a:spcBef>
              <a:spcPct val="0"/>
            </a:spcBef>
            <a:spcAft>
              <a:spcPct val="15000"/>
            </a:spcAft>
            <a:buChar char="•"/>
          </a:pPr>
          <a:r>
            <a:rPr lang="en-US" sz="1900" kern="1200" dirty="0"/>
            <a:t>at least 3 for the JRP,</a:t>
          </a:r>
          <a:endParaRPr lang="fr-FR" sz="1900" kern="1200" dirty="0"/>
        </a:p>
        <a:p>
          <a:pPr marL="171450" lvl="1" indent="-171450" algn="l" defTabSz="844550" rtl="0">
            <a:lnSpc>
              <a:spcPct val="90000"/>
            </a:lnSpc>
            <a:spcBef>
              <a:spcPct val="0"/>
            </a:spcBef>
            <a:spcAft>
              <a:spcPct val="15000"/>
            </a:spcAft>
            <a:buChar char="•"/>
          </a:pPr>
          <a:r>
            <a:rPr lang="en-US" sz="1900" kern="1200" dirty="0"/>
            <a:t>their internal strategy, their budget…. </a:t>
          </a:r>
          <a:endParaRPr lang="fr-FR" sz="1900" kern="1200" dirty="0"/>
        </a:p>
      </dsp:txBody>
      <dsp:txXfrm>
        <a:off x="0" y="678663"/>
        <a:ext cx="3434750" cy="15907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16D8B-E600-4381-9BF9-28BF38D9533A}">
      <dsp:nvSpPr>
        <dsp:cNvPr id="0" name=""/>
        <dsp:cNvSpPr/>
      </dsp:nvSpPr>
      <dsp:spPr>
        <a:xfrm>
          <a:off x="0" y="0"/>
          <a:ext cx="992777" cy="992777"/>
        </a:xfrm>
        <a:prstGeom prst="pie">
          <a:avLst>
            <a:gd name="adj1" fmla="val 5400000"/>
            <a:gd name="adj2" fmla="val 1620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EDCE11-BE8A-48DB-AF90-D273F297CE7D}">
      <dsp:nvSpPr>
        <dsp:cNvPr id="0" name=""/>
        <dsp:cNvSpPr/>
      </dsp:nvSpPr>
      <dsp:spPr>
        <a:xfrm>
          <a:off x="496388" y="0"/>
          <a:ext cx="5675811" cy="992777"/>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FR" sz="2400" b="1" kern="1200" dirty="0"/>
            <a:t>This </a:t>
          </a:r>
          <a:r>
            <a:rPr lang="fr-FR" sz="2400" b="1" kern="1200" dirty="0" err="1"/>
            <a:t>year’s</a:t>
          </a:r>
          <a:r>
            <a:rPr lang="fr-FR" sz="2400" b="1" kern="1200" dirty="0"/>
            <a:t> </a:t>
          </a:r>
          <a:r>
            <a:rPr lang="fr-FR" sz="2400" b="1" kern="1200" dirty="0" err="1"/>
            <a:t>opportunity</a:t>
          </a:r>
          <a:r>
            <a:rPr lang="fr-FR" sz="2400" b="1" kern="1200" dirty="0"/>
            <a:t> - </a:t>
          </a:r>
          <a:r>
            <a:rPr lang="fr-FR" sz="2400" b="1" kern="1200" dirty="0" err="1"/>
            <a:t>recap</a:t>
          </a:r>
          <a:endParaRPr lang="fr-FR" sz="2400" kern="1200" dirty="0"/>
        </a:p>
      </dsp:txBody>
      <dsp:txXfrm>
        <a:off x="496388" y="0"/>
        <a:ext cx="5675811" cy="992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4F94A-D9A8-45AC-9639-02D613E2115B}">
      <dsp:nvSpPr>
        <dsp:cNvPr id="0" name=""/>
        <dsp:cNvSpPr/>
      </dsp:nvSpPr>
      <dsp:spPr>
        <a:xfrm>
          <a:off x="0" y="0"/>
          <a:ext cx="992777" cy="992777"/>
        </a:xfrm>
        <a:prstGeom prst="pie">
          <a:avLst>
            <a:gd name="adj1" fmla="val 5400000"/>
            <a:gd name="adj2" fmla="val 1620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AB83332-B1C4-46CB-BCF7-C6651CFC7CDD}">
      <dsp:nvSpPr>
        <dsp:cNvPr id="0" name=""/>
        <dsp:cNvSpPr/>
      </dsp:nvSpPr>
      <dsp:spPr>
        <a:xfrm>
          <a:off x="496388" y="0"/>
          <a:ext cx="6052329" cy="992777"/>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2400" b="1" kern="1200" dirty="0">
              <a:solidFill>
                <a:schemeClr val="tx1"/>
              </a:solidFill>
            </a:rPr>
            <a:t>Joint Research Project </a:t>
          </a:r>
          <a:r>
            <a:rPr lang="fr-FR" sz="2400" b="1" kern="1200" dirty="0" err="1">
              <a:solidFill>
                <a:schemeClr val="tx1"/>
              </a:solidFill>
            </a:rPr>
            <a:t>specifications</a:t>
          </a:r>
          <a:endParaRPr lang="fr-FR" sz="2400" b="1" kern="1200" dirty="0">
            <a:solidFill>
              <a:schemeClr val="tx1"/>
            </a:solidFill>
          </a:endParaRPr>
        </a:p>
      </dsp:txBody>
      <dsp:txXfrm>
        <a:off x="496388" y="0"/>
        <a:ext cx="6052329" cy="992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2B87F-5A60-4C2F-8165-75A1BB394DF8}">
      <dsp:nvSpPr>
        <dsp:cNvPr id="0" name=""/>
        <dsp:cNvSpPr/>
      </dsp:nvSpPr>
      <dsp:spPr>
        <a:xfrm>
          <a:off x="0" y="0"/>
          <a:ext cx="992777" cy="992777"/>
        </a:xfrm>
        <a:prstGeom prst="pie">
          <a:avLst>
            <a:gd name="adj1" fmla="val 5400000"/>
            <a:gd name="adj2" fmla="val 1620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7A47FAD-45D9-4AD2-8C0F-E685D9852EBB}">
      <dsp:nvSpPr>
        <dsp:cNvPr id="0" name=""/>
        <dsp:cNvSpPr/>
      </dsp:nvSpPr>
      <dsp:spPr>
        <a:xfrm>
          <a:off x="496388" y="0"/>
          <a:ext cx="5832593" cy="992777"/>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ts val="0"/>
            </a:spcAft>
            <a:buNone/>
          </a:pPr>
          <a:r>
            <a:rPr lang="fr-FR" sz="2400" b="1" kern="1200" dirty="0" err="1"/>
            <a:t>What</a:t>
          </a:r>
          <a:r>
            <a:rPr lang="fr-FR" sz="2400" b="1" kern="1200" dirty="0"/>
            <a:t> topics in a Normative Project? </a:t>
          </a:r>
          <a:endParaRPr lang="fr-FR" sz="2400" kern="1200" dirty="0"/>
        </a:p>
      </dsp:txBody>
      <dsp:txXfrm>
        <a:off x="496388" y="0"/>
        <a:ext cx="5832593" cy="992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BCD23-7942-4071-ADCB-005266B6D4DE}">
      <dsp:nvSpPr>
        <dsp:cNvPr id="0" name=""/>
        <dsp:cNvSpPr/>
      </dsp:nvSpPr>
      <dsp:spPr>
        <a:xfrm>
          <a:off x="0" y="0"/>
          <a:ext cx="992777" cy="992777"/>
        </a:xfrm>
        <a:prstGeom prst="pie">
          <a:avLst>
            <a:gd name="adj1" fmla="val 5400000"/>
            <a:gd name="adj2" fmla="val 1620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FAF215-55E4-45CA-BF46-D3425E738A74}">
      <dsp:nvSpPr>
        <dsp:cNvPr id="0" name=""/>
        <dsp:cNvSpPr/>
      </dsp:nvSpPr>
      <dsp:spPr>
        <a:xfrm>
          <a:off x="496388" y="0"/>
          <a:ext cx="5758498" cy="992777"/>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ts val="0"/>
            </a:spcAft>
            <a:buNone/>
          </a:pPr>
          <a:r>
            <a:rPr lang="fr-FR" sz="2400" b="1" kern="1200" dirty="0" err="1"/>
            <a:t>What</a:t>
          </a:r>
          <a:r>
            <a:rPr lang="fr-FR" sz="2400" b="1" kern="1200" dirty="0"/>
            <a:t> topics are not relevant in a Normative </a:t>
          </a:r>
          <a:r>
            <a:rPr lang="fr-FR" sz="2400" b="1" kern="1200" dirty="0" err="1"/>
            <a:t>project</a:t>
          </a:r>
          <a:r>
            <a:rPr lang="fr-FR" sz="2400" b="1" kern="1200" dirty="0"/>
            <a:t>?</a:t>
          </a:r>
        </a:p>
      </dsp:txBody>
      <dsp:txXfrm>
        <a:off x="496388" y="0"/>
        <a:ext cx="5758498" cy="992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442BB-F207-422B-A6EB-366778E3C93F}">
      <dsp:nvSpPr>
        <dsp:cNvPr id="0" name=""/>
        <dsp:cNvSpPr/>
      </dsp:nvSpPr>
      <dsp:spPr>
        <a:xfrm>
          <a:off x="0" y="0"/>
          <a:ext cx="992777" cy="992777"/>
        </a:xfrm>
        <a:prstGeom prst="pie">
          <a:avLst>
            <a:gd name="adj1" fmla="val 5400000"/>
            <a:gd name="adj2" fmla="val 16200000"/>
          </a:avLst>
        </a:prstGeom>
        <a:gradFill rotWithShape="0">
          <a:gsLst>
            <a:gs pos="0">
              <a:schemeClr val="accent6">
                <a:alpha val="90000"/>
                <a:hueOff val="0"/>
                <a:satOff val="0"/>
                <a:lumOff val="0"/>
                <a:alphaOff val="0"/>
                <a:tint val="50000"/>
                <a:satMod val="300000"/>
              </a:schemeClr>
            </a:gs>
            <a:gs pos="35000">
              <a:schemeClr val="accent6">
                <a:alpha val="90000"/>
                <a:hueOff val="0"/>
                <a:satOff val="0"/>
                <a:lumOff val="0"/>
                <a:alphaOff val="0"/>
                <a:tint val="37000"/>
                <a:satMod val="300000"/>
              </a:schemeClr>
            </a:gs>
            <a:gs pos="100000">
              <a:schemeClr val="accent6">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F0B3A4-31B7-4765-B978-200DF426D2D1}">
      <dsp:nvSpPr>
        <dsp:cNvPr id="0" name=""/>
        <dsp:cNvSpPr/>
      </dsp:nvSpPr>
      <dsp:spPr>
        <a:xfrm>
          <a:off x="496388" y="0"/>
          <a:ext cx="3177967" cy="992777"/>
        </a:xfrm>
        <a:prstGeom prst="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kern="1200" dirty="0"/>
            <a:t>EPM Calls P</a:t>
          </a:r>
          <a:r>
            <a:rPr lang="fr-FR" sz="2400" b="1" kern="1200" dirty="0" err="1"/>
            <a:t>rocess</a:t>
          </a:r>
          <a:endParaRPr lang="en-US" sz="2400" b="1" kern="1200" dirty="0"/>
        </a:p>
        <a:p>
          <a:pPr lvl="0" algn="l" defTabSz="1066800" rtl="0">
            <a:lnSpc>
              <a:spcPct val="90000"/>
            </a:lnSpc>
            <a:spcBef>
              <a:spcPct val="0"/>
            </a:spcBef>
            <a:spcAft>
              <a:spcPts val="0"/>
            </a:spcAft>
            <a:buNone/>
          </a:pPr>
          <a:endParaRPr lang="fr-FR" sz="2400" kern="1200" dirty="0"/>
        </a:p>
      </dsp:txBody>
      <dsp:txXfrm>
        <a:off x="496388" y="0"/>
        <a:ext cx="3177967" cy="9927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74F40-62E9-450F-8FBB-8188891E6F3F}">
      <dsp:nvSpPr>
        <dsp:cNvPr id="0" name=""/>
        <dsp:cNvSpPr/>
      </dsp:nvSpPr>
      <dsp:spPr>
        <a:xfrm>
          <a:off x="0" y="0"/>
          <a:ext cx="841412" cy="841412"/>
        </a:xfrm>
        <a:prstGeom prst="pie">
          <a:avLst>
            <a:gd name="adj1" fmla="val 5400000"/>
            <a:gd name="adj2" fmla="val 1620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F04511-6DA6-4A1C-94BC-5F132E089053}">
      <dsp:nvSpPr>
        <dsp:cNvPr id="0" name=""/>
        <dsp:cNvSpPr/>
      </dsp:nvSpPr>
      <dsp:spPr>
        <a:xfrm>
          <a:off x="420705" y="0"/>
          <a:ext cx="6090981" cy="841412"/>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Stage 1 : Submission of ideas</a:t>
          </a:r>
          <a:endParaRPr lang="fr-FR" sz="2400" kern="1200" dirty="0"/>
        </a:p>
      </dsp:txBody>
      <dsp:txXfrm>
        <a:off x="420705" y="0"/>
        <a:ext cx="6090981" cy="841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EE1B4-7F41-4E4F-A830-9FAFB29EF174}">
      <dsp:nvSpPr>
        <dsp:cNvPr id="0" name=""/>
        <dsp:cNvSpPr/>
      </dsp:nvSpPr>
      <dsp:spPr>
        <a:xfrm>
          <a:off x="0" y="18332"/>
          <a:ext cx="1867988" cy="3510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fr-FR" sz="1500" kern="1200" dirty="0"/>
            <a:t>PRT Template </a:t>
          </a:r>
        </a:p>
      </dsp:txBody>
      <dsp:txXfrm>
        <a:off x="17134" y="35466"/>
        <a:ext cx="1833720" cy="316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02FA0-4017-400A-9598-82E809D9B0A1}">
      <dsp:nvSpPr>
        <dsp:cNvPr id="0" name=""/>
        <dsp:cNvSpPr/>
      </dsp:nvSpPr>
      <dsp:spPr>
        <a:xfrm>
          <a:off x="0" y="0"/>
          <a:ext cx="992776" cy="992776"/>
        </a:xfrm>
        <a:prstGeom prst="pie">
          <a:avLst>
            <a:gd name="adj1" fmla="val 5400000"/>
            <a:gd name="adj2" fmla="val 16200000"/>
          </a:avLst>
        </a:prstGeom>
        <a:gradFill rotWithShape="0">
          <a:gsLst>
            <a:gs pos="0">
              <a:schemeClr val="accent6">
                <a:shade val="50000"/>
                <a:hueOff val="0"/>
                <a:satOff val="0"/>
                <a:lumOff val="0"/>
                <a:alphaOff val="0"/>
                <a:tint val="50000"/>
                <a:satMod val="300000"/>
              </a:schemeClr>
            </a:gs>
            <a:gs pos="35000">
              <a:schemeClr val="accent6">
                <a:shade val="50000"/>
                <a:hueOff val="0"/>
                <a:satOff val="0"/>
                <a:lumOff val="0"/>
                <a:alphaOff val="0"/>
                <a:tint val="37000"/>
                <a:satMod val="300000"/>
              </a:schemeClr>
            </a:gs>
            <a:gs pos="100000">
              <a:schemeClr val="accent6">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BA918DB-347F-458B-B36B-B94F3E89DC50}">
      <dsp:nvSpPr>
        <dsp:cNvPr id="0" name=""/>
        <dsp:cNvSpPr/>
      </dsp:nvSpPr>
      <dsp:spPr>
        <a:xfrm>
          <a:off x="496388" y="0"/>
          <a:ext cx="6029789" cy="992776"/>
        </a:xfrm>
        <a:prstGeom prst="rect">
          <a:avLst/>
        </a:prstGeom>
        <a:solidFill>
          <a:schemeClr val="lt1">
            <a:alpha val="90000"/>
            <a:hueOff val="0"/>
            <a:satOff val="0"/>
            <a:lumOff val="0"/>
            <a:alphaOff val="0"/>
          </a:schemeClr>
        </a:solidFill>
        <a:ln w="9525" cap="flat" cmpd="sng" algn="ctr">
          <a:solidFill>
            <a:schemeClr val="accent6">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Stage 2 : Preparing the project proposal</a:t>
          </a:r>
          <a:endParaRPr lang="fr-FR" sz="2400" kern="1200" dirty="0"/>
        </a:p>
      </dsp:txBody>
      <dsp:txXfrm>
        <a:off x="496388" y="0"/>
        <a:ext cx="6029789" cy="9927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93E1A-5560-4E09-B833-620D5B9B0C1F}">
      <dsp:nvSpPr>
        <dsp:cNvPr id="0" name=""/>
        <dsp:cNvSpPr/>
      </dsp:nvSpPr>
      <dsp:spPr>
        <a:xfrm>
          <a:off x="0" y="0"/>
          <a:ext cx="992777" cy="992777"/>
        </a:xfrm>
        <a:prstGeom prst="pie">
          <a:avLst>
            <a:gd name="adj1" fmla="val 5400000"/>
            <a:gd name="adj2" fmla="val 1620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21F49F-44FF-414D-8295-5107153084D4}">
      <dsp:nvSpPr>
        <dsp:cNvPr id="0" name=""/>
        <dsp:cNvSpPr/>
      </dsp:nvSpPr>
      <dsp:spPr>
        <a:xfrm>
          <a:off x="496388" y="0"/>
          <a:ext cx="5968695" cy="992777"/>
        </a:xfrm>
        <a:prstGeom prst="rect">
          <a:avLst/>
        </a:prstGeom>
        <a:solidFill>
          <a:schemeClr val="lt1">
            <a:alpha val="90000"/>
            <a:hueOff val="0"/>
            <a:satOff val="0"/>
            <a:lumOff val="0"/>
            <a:alphaOff val="0"/>
          </a:schemeClr>
        </a:solidFill>
        <a:ln w="9525" cap="flat" cmpd="sng" algn="ctr">
          <a:solidFill>
            <a:schemeClr val="accent6">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FR" sz="2400" b="1" kern="1200" dirty="0"/>
            <a:t>How </a:t>
          </a:r>
          <a:r>
            <a:rPr lang="fr-FR" sz="2400" b="1" kern="1200" dirty="0" err="1"/>
            <a:t>can</a:t>
          </a:r>
          <a:r>
            <a:rPr lang="fr-FR" sz="2400" b="1" kern="1200" dirty="0"/>
            <a:t> standardisation </a:t>
          </a:r>
          <a:r>
            <a:rPr lang="fr-FR" sz="2400" b="1" kern="1200" dirty="0" err="1"/>
            <a:t>submit</a:t>
          </a:r>
          <a:r>
            <a:rPr lang="fr-FR" sz="2400" b="1" kern="1200" dirty="0"/>
            <a:t>  </a:t>
          </a:r>
          <a:r>
            <a:rPr lang="fr-FR" sz="2400" b="1" kern="1200" dirty="0" err="1"/>
            <a:t>research</a:t>
          </a:r>
          <a:r>
            <a:rPr lang="fr-FR" sz="2400" b="1" kern="1200" dirty="0"/>
            <a:t> </a:t>
          </a:r>
          <a:r>
            <a:rPr lang="fr-FR" sz="2400" b="1" kern="1200" dirty="0" err="1"/>
            <a:t>needs</a:t>
          </a:r>
          <a:r>
            <a:rPr lang="fr-FR" sz="2400" b="1" kern="1200" dirty="0"/>
            <a:t> for the 2026 EPM call? </a:t>
          </a:r>
          <a:endParaRPr lang="fr-FR" sz="2400" kern="1200" dirty="0"/>
        </a:p>
      </dsp:txBody>
      <dsp:txXfrm>
        <a:off x="496388" y="0"/>
        <a:ext cx="5968695" cy="99277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695" cy="511075"/>
          </a:xfrm>
          <a:prstGeom prst="rect">
            <a:avLst/>
          </a:prstGeom>
        </p:spPr>
        <p:txBody>
          <a:bodyPr vert="horz" lIns="95558" tIns="47779" rIns="95558" bIns="47779" rtlCol="0"/>
          <a:lstStyle>
            <a:lvl1pPr algn="l">
              <a:defRPr sz="1300"/>
            </a:lvl1pPr>
          </a:lstStyle>
          <a:p>
            <a:endParaRPr lang="de-DE"/>
          </a:p>
        </p:txBody>
      </p:sp>
      <p:sp>
        <p:nvSpPr>
          <p:cNvPr id="3" name="Datumsplatzhalter 2"/>
          <p:cNvSpPr>
            <a:spLocks noGrp="1"/>
          </p:cNvSpPr>
          <p:nvPr>
            <p:ph type="dt" sz="quarter" idx="1"/>
          </p:nvPr>
        </p:nvSpPr>
        <p:spPr>
          <a:xfrm>
            <a:off x="4024677" y="0"/>
            <a:ext cx="3077695" cy="511075"/>
          </a:xfrm>
          <a:prstGeom prst="rect">
            <a:avLst/>
          </a:prstGeom>
        </p:spPr>
        <p:txBody>
          <a:bodyPr vert="horz" lIns="95558" tIns="47779" rIns="95558" bIns="47779" rtlCol="0"/>
          <a:lstStyle>
            <a:lvl1pPr algn="r">
              <a:defRPr sz="1300"/>
            </a:lvl1pPr>
          </a:lstStyle>
          <a:p>
            <a:fld id="{9B947E76-C606-4EC4-A190-77895D499E71}" type="datetimeFigureOut">
              <a:rPr lang="de-DE" smtClean="0"/>
              <a:pPr/>
              <a:t>27.10.2025</a:t>
            </a:fld>
            <a:endParaRPr lang="de-DE"/>
          </a:p>
        </p:txBody>
      </p:sp>
      <p:sp>
        <p:nvSpPr>
          <p:cNvPr id="4" name="Fußzeilenplatzhalter 3"/>
          <p:cNvSpPr>
            <a:spLocks noGrp="1"/>
          </p:cNvSpPr>
          <p:nvPr>
            <p:ph type="ftr" sz="quarter" idx="2"/>
          </p:nvPr>
        </p:nvSpPr>
        <p:spPr>
          <a:xfrm>
            <a:off x="0" y="9721902"/>
            <a:ext cx="3077695" cy="511075"/>
          </a:xfrm>
          <a:prstGeom prst="rect">
            <a:avLst/>
          </a:prstGeom>
        </p:spPr>
        <p:txBody>
          <a:bodyPr vert="horz" lIns="95558" tIns="47779" rIns="95558" bIns="47779" rtlCol="0" anchor="b"/>
          <a:lstStyle>
            <a:lvl1pPr algn="l">
              <a:defRPr sz="1300"/>
            </a:lvl1pPr>
          </a:lstStyle>
          <a:p>
            <a:endParaRPr lang="de-DE"/>
          </a:p>
        </p:txBody>
      </p:sp>
      <p:sp>
        <p:nvSpPr>
          <p:cNvPr id="5" name="Foliennummernplatzhalter 4"/>
          <p:cNvSpPr>
            <a:spLocks noGrp="1"/>
          </p:cNvSpPr>
          <p:nvPr>
            <p:ph type="sldNum" sz="quarter" idx="3"/>
          </p:nvPr>
        </p:nvSpPr>
        <p:spPr>
          <a:xfrm>
            <a:off x="4024677" y="9721902"/>
            <a:ext cx="3077695" cy="511075"/>
          </a:xfrm>
          <a:prstGeom prst="rect">
            <a:avLst/>
          </a:prstGeom>
        </p:spPr>
        <p:txBody>
          <a:bodyPr vert="horz" lIns="95558" tIns="47779" rIns="95558" bIns="47779" rtlCol="0" anchor="b"/>
          <a:lstStyle>
            <a:lvl1pPr algn="r">
              <a:defRPr sz="1300"/>
            </a:lvl1pPr>
          </a:lstStyle>
          <a:p>
            <a:fld id="{EC72AD89-9D4B-49DC-9C52-A8A4468405D3}" type="slidenum">
              <a:rPr lang="de-DE" smtClean="0"/>
              <a:pPr/>
              <a:t>‹#›</a:t>
            </a:fld>
            <a:endParaRPr lang="de-DE"/>
          </a:p>
        </p:txBody>
      </p:sp>
    </p:spTree>
    <p:extLst>
      <p:ext uri="{BB962C8B-B14F-4D97-AF65-F5344CB8AC3E}">
        <p14:creationId xmlns:p14="http://schemas.microsoft.com/office/powerpoint/2010/main" val="3125122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3079202" cy="512303"/>
          </a:xfrm>
          <a:prstGeom prst="rect">
            <a:avLst/>
          </a:prstGeom>
        </p:spPr>
        <p:txBody>
          <a:bodyPr vert="horz" lIns="94749" tIns="47376" rIns="94749" bIns="47376" rtlCol="0"/>
          <a:lstStyle>
            <a:lvl1pPr algn="l">
              <a:defRPr sz="1300">
                <a:latin typeface="Arial" charset="0"/>
                <a:ea typeface="ＭＳ Ｐゴシック" charset="-128"/>
              </a:defRPr>
            </a:lvl1pPr>
          </a:lstStyle>
          <a:p>
            <a:pPr>
              <a:defRPr/>
            </a:pPr>
            <a:endParaRPr lang="en-GB"/>
          </a:p>
        </p:txBody>
      </p:sp>
      <p:sp>
        <p:nvSpPr>
          <p:cNvPr id="3" name="Datumsplatzhalter 2"/>
          <p:cNvSpPr>
            <a:spLocks noGrp="1"/>
          </p:cNvSpPr>
          <p:nvPr>
            <p:ph type="dt" idx="1"/>
          </p:nvPr>
        </p:nvSpPr>
        <p:spPr>
          <a:xfrm>
            <a:off x="4023205" y="3"/>
            <a:ext cx="3079202" cy="512303"/>
          </a:xfrm>
          <a:prstGeom prst="rect">
            <a:avLst/>
          </a:prstGeom>
        </p:spPr>
        <p:txBody>
          <a:bodyPr vert="horz" lIns="94749" tIns="47376" rIns="94749" bIns="47376" rtlCol="0"/>
          <a:lstStyle>
            <a:lvl1pPr algn="r">
              <a:defRPr sz="1300">
                <a:latin typeface="Arial" charset="0"/>
                <a:ea typeface="ＭＳ Ｐゴシック" charset="-128"/>
              </a:defRPr>
            </a:lvl1pPr>
          </a:lstStyle>
          <a:p>
            <a:pPr>
              <a:defRPr/>
            </a:pPr>
            <a:fld id="{C5959758-06D0-4D7A-87C5-070EA39CA2EC}" type="datetimeFigureOut">
              <a:rPr lang="en-GB"/>
              <a:pPr>
                <a:defRPr/>
              </a:pPr>
              <a:t>2025-10-27</a:t>
            </a:fld>
            <a:endParaRPr lang="en-GB"/>
          </a:p>
        </p:txBody>
      </p:sp>
      <p:sp>
        <p:nvSpPr>
          <p:cNvPr id="4" name="Folienbildplatzhalter 3"/>
          <p:cNvSpPr>
            <a:spLocks noGrp="1" noRot="1" noChangeAspect="1"/>
          </p:cNvSpPr>
          <p:nvPr>
            <p:ph type="sldImg" idx="2"/>
          </p:nvPr>
        </p:nvSpPr>
        <p:spPr>
          <a:xfrm>
            <a:off x="995363" y="768350"/>
            <a:ext cx="5113337" cy="3833813"/>
          </a:xfrm>
          <a:prstGeom prst="rect">
            <a:avLst/>
          </a:prstGeom>
          <a:noFill/>
          <a:ln w="12700">
            <a:solidFill>
              <a:prstClr val="black"/>
            </a:solidFill>
          </a:ln>
        </p:spPr>
        <p:txBody>
          <a:bodyPr vert="horz" lIns="94749" tIns="47376" rIns="94749" bIns="47376" rtlCol="0" anchor="ctr"/>
          <a:lstStyle/>
          <a:p>
            <a:pPr lvl="0"/>
            <a:endParaRPr lang="en-GB" noProof="0"/>
          </a:p>
        </p:txBody>
      </p:sp>
      <p:sp>
        <p:nvSpPr>
          <p:cNvPr id="5" name="Notizenplatzhalter 4"/>
          <p:cNvSpPr>
            <a:spLocks noGrp="1"/>
          </p:cNvSpPr>
          <p:nvPr>
            <p:ph type="body" sz="quarter" idx="3"/>
          </p:nvPr>
        </p:nvSpPr>
        <p:spPr>
          <a:xfrm>
            <a:off x="710078" y="4861158"/>
            <a:ext cx="5683914" cy="4605821"/>
          </a:xfrm>
          <a:prstGeom prst="rect">
            <a:avLst/>
          </a:prstGeom>
        </p:spPr>
        <p:txBody>
          <a:bodyPr vert="horz" lIns="94749" tIns="47376" rIns="94749" bIns="47376"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6" name="Fußzeilenplatzhalter 5"/>
          <p:cNvSpPr>
            <a:spLocks noGrp="1"/>
          </p:cNvSpPr>
          <p:nvPr>
            <p:ph type="ftr" sz="quarter" idx="4"/>
          </p:nvPr>
        </p:nvSpPr>
        <p:spPr>
          <a:xfrm>
            <a:off x="1" y="9720674"/>
            <a:ext cx="3079202" cy="512302"/>
          </a:xfrm>
          <a:prstGeom prst="rect">
            <a:avLst/>
          </a:prstGeom>
        </p:spPr>
        <p:txBody>
          <a:bodyPr vert="horz" lIns="94749" tIns="47376" rIns="94749" bIns="47376" rtlCol="0" anchor="b"/>
          <a:lstStyle>
            <a:lvl1pPr algn="l">
              <a:defRPr sz="1300">
                <a:latin typeface="Arial" charset="0"/>
                <a:ea typeface="ＭＳ Ｐゴシック" charset="-128"/>
              </a:defRPr>
            </a:lvl1pPr>
          </a:lstStyle>
          <a:p>
            <a:pPr>
              <a:defRPr/>
            </a:pPr>
            <a:endParaRPr lang="en-GB"/>
          </a:p>
        </p:txBody>
      </p:sp>
      <p:sp>
        <p:nvSpPr>
          <p:cNvPr id="7" name="Foliennummernplatzhalter 6"/>
          <p:cNvSpPr>
            <a:spLocks noGrp="1"/>
          </p:cNvSpPr>
          <p:nvPr>
            <p:ph type="sldNum" sz="quarter" idx="5"/>
          </p:nvPr>
        </p:nvSpPr>
        <p:spPr>
          <a:xfrm>
            <a:off x="4023205" y="9720674"/>
            <a:ext cx="3079202" cy="512302"/>
          </a:xfrm>
          <a:prstGeom prst="rect">
            <a:avLst/>
          </a:prstGeom>
        </p:spPr>
        <p:txBody>
          <a:bodyPr vert="horz" lIns="94749" tIns="47376" rIns="94749" bIns="47376" rtlCol="0" anchor="b"/>
          <a:lstStyle>
            <a:lvl1pPr algn="r">
              <a:defRPr sz="1300">
                <a:latin typeface="Arial" charset="0"/>
                <a:ea typeface="ＭＳ Ｐゴシック" charset="-128"/>
              </a:defRPr>
            </a:lvl1pPr>
          </a:lstStyle>
          <a:p>
            <a:pPr>
              <a:defRPr/>
            </a:pPr>
            <a:fld id="{4D1168E9-2166-40B6-8679-FEB82D924557}" type="slidenum">
              <a:rPr lang="en-GB"/>
              <a:pPr>
                <a:defRPr/>
              </a:pPr>
              <a:t>‹#›</a:t>
            </a:fld>
            <a:endParaRPr lang="en-GB"/>
          </a:p>
        </p:txBody>
      </p:sp>
    </p:spTree>
    <p:extLst>
      <p:ext uri="{BB962C8B-B14F-4D97-AF65-F5344CB8AC3E}">
        <p14:creationId xmlns:p14="http://schemas.microsoft.com/office/powerpoint/2010/main" val="1282941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1</a:t>
            </a:fld>
            <a:endParaRPr lang="en-GB"/>
          </a:p>
        </p:txBody>
      </p:sp>
    </p:spTree>
    <p:extLst>
      <p:ext uri="{BB962C8B-B14F-4D97-AF65-F5344CB8AC3E}">
        <p14:creationId xmlns:p14="http://schemas.microsoft.com/office/powerpoint/2010/main" val="116970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12</a:t>
            </a:fld>
            <a:endParaRPr lang="en-GB"/>
          </a:p>
        </p:txBody>
      </p:sp>
    </p:spTree>
    <p:extLst>
      <p:ext uri="{BB962C8B-B14F-4D97-AF65-F5344CB8AC3E}">
        <p14:creationId xmlns:p14="http://schemas.microsoft.com/office/powerpoint/2010/main" val="404177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13</a:t>
            </a:fld>
            <a:endParaRPr lang="en-GB"/>
          </a:p>
        </p:txBody>
      </p:sp>
    </p:spTree>
    <p:extLst>
      <p:ext uri="{BB962C8B-B14F-4D97-AF65-F5344CB8AC3E}">
        <p14:creationId xmlns:p14="http://schemas.microsoft.com/office/powerpoint/2010/main" val="404177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14</a:t>
            </a:fld>
            <a:endParaRPr lang="en-GB"/>
          </a:p>
        </p:txBody>
      </p:sp>
    </p:spTree>
    <p:extLst>
      <p:ext uri="{BB962C8B-B14F-4D97-AF65-F5344CB8AC3E}">
        <p14:creationId xmlns:p14="http://schemas.microsoft.com/office/powerpoint/2010/main" val="2986769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15</a:t>
            </a:fld>
            <a:endParaRPr lang="en-GB"/>
          </a:p>
        </p:txBody>
      </p:sp>
    </p:spTree>
    <p:extLst>
      <p:ext uri="{BB962C8B-B14F-4D97-AF65-F5344CB8AC3E}">
        <p14:creationId xmlns:p14="http://schemas.microsoft.com/office/powerpoint/2010/main" val="422175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4</a:t>
            </a:fld>
            <a:endParaRPr lang="en-GB"/>
          </a:p>
        </p:txBody>
      </p:sp>
    </p:spTree>
    <p:extLst>
      <p:ext uri="{BB962C8B-B14F-4D97-AF65-F5344CB8AC3E}">
        <p14:creationId xmlns:p14="http://schemas.microsoft.com/office/powerpoint/2010/main" val="219639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5</a:t>
            </a:fld>
            <a:endParaRPr lang="en-GB"/>
          </a:p>
        </p:txBody>
      </p:sp>
    </p:spTree>
    <p:extLst>
      <p:ext uri="{BB962C8B-B14F-4D97-AF65-F5344CB8AC3E}">
        <p14:creationId xmlns:p14="http://schemas.microsoft.com/office/powerpoint/2010/main" val="62957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6</a:t>
            </a:fld>
            <a:endParaRPr lang="en-GB"/>
          </a:p>
        </p:txBody>
      </p:sp>
    </p:spTree>
    <p:extLst>
      <p:ext uri="{BB962C8B-B14F-4D97-AF65-F5344CB8AC3E}">
        <p14:creationId xmlns:p14="http://schemas.microsoft.com/office/powerpoint/2010/main" val="91127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7</a:t>
            </a:fld>
            <a:endParaRPr lang="en-GB"/>
          </a:p>
        </p:txBody>
      </p:sp>
    </p:spTree>
    <p:extLst>
      <p:ext uri="{BB962C8B-B14F-4D97-AF65-F5344CB8AC3E}">
        <p14:creationId xmlns:p14="http://schemas.microsoft.com/office/powerpoint/2010/main" val="344961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8</a:t>
            </a:fld>
            <a:endParaRPr lang="en-GB"/>
          </a:p>
        </p:txBody>
      </p:sp>
    </p:spTree>
    <p:extLst>
      <p:ext uri="{BB962C8B-B14F-4D97-AF65-F5344CB8AC3E}">
        <p14:creationId xmlns:p14="http://schemas.microsoft.com/office/powerpoint/2010/main" val="8456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9</a:t>
            </a:fld>
            <a:endParaRPr lang="en-GB"/>
          </a:p>
        </p:txBody>
      </p:sp>
    </p:spTree>
    <p:extLst>
      <p:ext uri="{BB962C8B-B14F-4D97-AF65-F5344CB8AC3E}">
        <p14:creationId xmlns:p14="http://schemas.microsoft.com/office/powerpoint/2010/main" val="413399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10</a:t>
            </a:fld>
            <a:endParaRPr lang="en-GB"/>
          </a:p>
        </p:txBody>
      </p:sp>
    </p:spTree>
    <p:extLst>
      <p:ext uri="{BB962C8B-B14F-4D97-AF65-F5344CB8AC3E}">
        <p14:creationId xmlns:p14="http://schemas.microsoft.com/office/powerpoint/2010/main" val="234206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D1168E9-2166-40B6-8679-FEB82D924557}" type="slidenum">
              <a:rPr lang="en-GB" smtClean="0"/>
              <a:pPr>
                <a:defRPr/>
              </a:pPr>
              <a:t>11</a:t>
            </a:fld>
            <a:endParaRPr lang="en-GB"/>
          </a:p>
        </p:txBody>
      </p:sp>
    </p:spTree>
    <p:extLst>
      <p:ext uri="{BB962C8B-B14F-4D97-AF65-F5344CB8AC3E}">
        <p14:creationId xmlns:p14="http://schemas.microsoft.com/office/powerpoint/2010/main" val="701863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Image 2.jpg"/>
          <p:cNvPicPr>
            <a:picLocks noChangeAspect="1"/>
          </p:cNvPicPr>
          <p:nvPr userDrawn="1"/>
        </p:nvPicPr>
        <p:blipFill>
          <a:blip r:embed="rId2"/>
          <a:srcRect/>
          <a:stretch>
            <a:fillRect/>
          </a:stretch>
        </p:blipFill>
        <p:spPr bwMode="auto">
          <a:xfrm>
            <a:off x="0" y="225425"/>
            <a:ext cx="4243388" cy="6632575"/>
          </a:xfrm>
          <a:prstGeom prst="rect">
            <a:avLst/>
          </a:prstGeom>
          <a:noFill/>
          <a:ln w="9525">
            <a:noFill/>
            <a:miter lim="800000"/>
            <a:headEnd/>
            <a:tailEnd/>
          </a:ln>
        </p:spPr>
      </p:pic>
      <p:sp>
        <p:nvSpPr>
          <p:cNvPr id="2" name="Title 1"/>
          <p:cNvSpPr>
            <a:spLocks noGrp="1"/>
          </p:cNvSpPr>
          <p:nvPr>
            <p:ph type="ctrTitle"/>
          </p:nvPr>
        </p:nvSpPr>
        <p:spPr>
          <a:xfrm>
            <a:off x="4806324" y="2138030"/>
            <a:ext cx="3483070" cy="2326229"/>
          </a:xfrm>
          <a:prstGeom prst="rect">
            <a:avLst/>
          </a:prstGeom>
        </p:spPr>
        <p:txBody>
          <a:bodyPr/>
          <a:lstStyle>
            <a:lvl1pPr algn="l">
              <a:defRPr sz="2400" b="1" i="0">
                <a:latin typeface="Calibri" pitchFamily="34" charset="0"/>
                <a:cs typeface="Arial"/>
              </a:defRPr>
            </a:lvl1pPr>
          </a:lstStyle>
          <a:p>
            <a:r>
              <a:rPr lang="ga-IE" dirty="0"/>
              <a:t>Click to edit Master title style</a:t>
            </a:r>
            <a:endParaRPr lang="en-GB" dirty="0"/>
          </a:p>
        </p:txBody>
      </p:sp>
      <p:sp>
        <p:nvSpPr>
          <p:cNvPr id="3" name="Subtitle 2"/>
          <p:cNvSpPr>
            <a:spLocks noGrp="1"/>
          </p:cNvSpPr>
          <p:nvPr>
            <p:ph type="subTitle" idx="1"/>
          </p:nvPr>
        </p:nvSpPr>
        <p:spPr>
          <a:xfrm>
            <a:off x="4806323" y="4684811"/>
            <a:ext cx="2540054" cy="1247318"/>
          </a:xfrm>
          <a:prstGeom prst="rect">
            <a:avLst/>
          </a:prstGeom>
        </p:spPr>
        <p:txBody>
          <a:bodyPr/>
          <a:lstStyle>
            <a:lvl1pPr marL="0" indent="0" algn="l">
              <a:buNone/>
              <a:defRPr sz="1800" b="0" i="0">
                <a:solidFill>
                  <a:schemeClr val="tx1">
                    <a:tint val="75000"/>
                  </a:schemeClr>
                </a:solidFill>
                <a:latin typeface="Calibri"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Click to edit Master subtitle style</a:t>
            </a:r>
            <a:endParaRPr lang="en-GB" dirty="0"/>
          </a:p>
        </p:txBody>
      </p:sp>
      <p:sp>
        <p:nvSpPr>
          <p:cNvPr id="5" name="Datumsplatzhalter 4"/>
          <p:cNvSpPr>
            <a:spLocks noGrp="1"/>
          </p:cNvSpPr>
          <p:nvPr>
            <p:ph type="dt" sz="half" idx="10"/>
          </p:nvPr>
        </p:nvSpPr>
        <p:spPr/>
        <p:txBody>
          <a:bodyPr/>
          <a:lstStyle>
            <a:lvl1pPr>
              <a:defRPr/>
            </a:lvl1pPr>
          </a:lstStyle>
          <a:p>
            <a:pPr>
              <a:defRPr/>
            </a:pPr>
            <a:fld id="{8461D66F-6CC5-48A7-89E8-5F84DBD4C9C2}" type="datetime1">
              <a:rPr lang="en-GB"/>
              <a:pPr>
                <a:defRPr/>
              </a:pPr>
              <a:t>2025-10-27</a:t>
            </a:fld>
            <a:endParaRPr lang="en-GB"/>
          </a:p>
        </p:txBody>
      </p:sp>
      <p:sp>
        <p:nvSpPr>
          <p:cNvPr id="6" name="Foliennummernplatzhalter 5"/>
          <p:cNvSpPr>
            <a:spLocks noGrp="1"/>
          </p:cNvSpPr>
          <p:nvPr>
            <p:ph type="sldNum" sz="quarter" idx="11"/>
          </p:nvPr>
        </p:nvSpPr>
        <p:spPr/>
        <p:txBody>
          <a:bodyPr/>
          <a:lstStyle>
            <a:lvl1pPr>
              <a:defRPr/>
            </a:lvl1pPr>
          </a:lstStyle>
          <a:p>
            <a:pPr>
              <a:defRPr/>
            </a:pPr>
            <a:fld id="{59E4BC59-AB74-431C-8618-F571D0972829}" type="slidenum">
              <a:rPr lang="en-GB"/>
              <a:pPr>
                <a:defRPr/>
              </a:pPr>
              <a:t>‹#›</a:t>
            </a:fld>
            <a:endParaRPr lang="en-GB"/>
          </a:p>
        </p:txBody>
      </p:sp>
      <p:sp>
        <p:nvSpPr>
          <p:cNvPr id="7" name="Fußzeilenplatzhalter 6"/>
          <p:cNvSpPr>
            <a:spLocks noGrp="1"/>
          </p:cNvSpPr>
          <p:nvPr>
            <p:ph type="ftr" sz="quarter" idx="12"/>
          </p:nvPr>
        </p:nvSpPr>
        <p:spPr/>
        <p:txBody>
          <a:bodyPr/>
          <a:lstStyle>
            <a:lvl1pPr>
              <a:defRPr/>
            </a:lvl1pPr>
          </a:lstStyle>
          <a:p>
            <a:pPr>
              <a:defRPr/>
            </a:pPr>
            <a:r>
              <a:rPr lang="en-GB"/>
              <a:t>20th TC-IM Meeting, 5/6 March 2015, IPQ – Caparica / Lisbon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8" descr="PPT TEXT BAR.jpg"/>
          <p:cNvPicPr>
            <a:picLocks noChangeAspect="1"/>
          </p:cNvPicPr>
          <p:nvPr userDrawn="1"/>
        </p:nvPicPr>
        <p:blipFill>
          <a:blip r:embed="rId2"/>
          <a:srcRect/>
          <a:stretch>
            <a:fillRect/>
          </a:stretch>
        </p:blipFill>
        <p:spPr bwMode="auto">
          <a:xfrm>
            <a:off x="1076325" y="6618288"/>
            <a:ext cx="7610475" cy="247650"/>
          </a:xfrm>
          <a:prstGeom prst="rect">
            <a:avLst/>
          </a:prstGeom>
          <a:noFill/>
          <a:ln w="9525">
            <a:noFill/>
            <a:miter lim="800000"/>
            <a:headEnd/>
            <a:tailEnd/>
          </a:ln>
        </p:spPr>
      </p:pic>
      <p:cxnSp>
        <p:nvCxnSpPr>
          <p:cNvPr id="5" name="Straight Connector 7"/>
          <p:cNvCxnSpPr>
            <a:cxnSpLocks noChangeShapeType="1"/>
          </p:cNvCxnSpPr>
          <p:nvPr userDrawn="1"/>
        </p:nvCxnSpPr>
        <p:spPr bwMode="auto">
          <a:xfrm rot="5400000">
            <a:off x="-227806" y="624681"/>
            <a:ext cx="1250950" cy="1588"/>
          </a:xfrm>
          <a:prstGeom prst="line">
            <a:avLst/>
          </a:prstGeom>
          <a:noFill/>
          <a:ln w="9525">
            <a:solidFill>
              <a:schemeClr val="tx1"/>
            </a:solidFill>
            <a:round/>
            <a:headEnd/>
            <a:tailEnd/>
          </a:ln>
          <a:effectLst>
            <a:outerShdw dist="20000" dir="5400000" rotWithShape="0">
              <a:srgbClr val="808080">
                <a:alpha val="37999"/>
              </a:srgbClr>
            </a:outerShdw>
          </a:effectLst>
        </p:spPr>
      </p:cxnSp>
      <p:sp>
        <p:nvSpPr>
          <p:cNvPr id="6" name="Title 1"/>
          <p:cNvSpPr>
            <a:spLocks noGrp="1"/>
          </p:cNvSpPr>
          <p:nvPr>
            <p:ph type="title"/>
          </p:nvPr>
        </p:nvSpPr>
        <p:spPr>
          <a:xfrm>
            <a:off x="457200" y="26127"/>
            <a:ext cx="5588734" cy="992777"/>
          </a:xfrm>
          <a:prstGeom prst="rect">
            <a:avLst/>
          </a:prstGeom>
        </p:spPr>
        <p:txBody>
          <a:bodyPr anchor="b"/>
          <a:lstStyle>
            <a:lvl1pPr algn="l">
              <a:defRPr sz="2800" b="1">
                <a:latin typeface="Calibri" pitchFamily="34" charset="0"/>
              </a:defRPr>
            </a:lvl1pPr>
          </a:lstStyle>
          <a:p>
            <a:r>
              <a:rPr lang="ga-IE" dirty="0"/>
              <a:t>Click to edit Master title style</a:t>
            </a:r>
            <a:endParaRPr lang="en-GB" dirty="0"/>
          </a:p>
        </p:txBody>
      </p:sp>
      <p:sp>
        <p:nvSpPr>
          <p:cNvPr id="7" name="Content Placeholder 2"/>
          <p:cNvSpPr>
            <a:spLocks noGrp="1"/>
          </p:cNvSpPr>
          <p:nvPr>
            <p:ph idx="1"/>
          </p:nvPr>
        </p:nvSpPr>
        <p:spPr>
          <a:xfrm>
            <a:off x="457200" y="1600200"/>
            <a:ext cx="8229600" cy="4525963"/>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atin typeface="Calibri" pitchFamily="34" charset="0"/>
              </a:defRPr>
            </a:lvl1pPr>
            <a:lvl2pPr>
              <a:defRPr sz="2000"/>
            </a:lvl2pPr>
            <a:lvl3pPr>
              <a:defRPr sz="1800"/>
            </a:lvl3pPr>
            <a:lvl4pPr>
              <a:defRPr sz="1600"/>
            </a:lvl4pPr>
            <a:lvl5pPr>
              <a:defRPr sz="1400"/>
            </a:lvl5pPr>
          </a:lstStyle>
          <a:p>
            <a:pPr lvl="0"/>
            <a:r>
              <a:rPr lang="ga-IE" dirty="0"/>
              <a:t>Click to edit Master text styles</a:t>
            </a:r>
          </a:p>
          <a:p>
            <a:pPr lvl="0"/>
            <a:r>
              <a:rPr lang="ga-IE" dirty="0"/>
              <a:t>Click to edit Master text styles</a:t>
            </a:r>
          </a:p>
          <a:p>
            <a:pPr lvl="0"/>
            <a:r>
              <a:rPr lang="ga-IE" dirty="0"/>
              <a:t>Click to edit Master text styles</a:t>
            </a:r>
          </a:p>
          <a:p>
            <a:pPr lvl="0"/>
            <a:r>
              <a:rPr lang="ga-IE" dirty="0"/>
              <a:t>Click to edit Master text styles</a:t>
            </a:r>
          </a:p>
          <a:p>
            <a:pPr lvl="0"/>
            <a:r>
              <a:rPr lang="ga-IE" dirty="0"/>
              <a:t>Click to edit Master text styles</a:t>
            </a:r>
          </a:p>
          <a:p>
            <a:pPr lvl="0"/>
            <a:r>
              <a:rPr lang="ga-IE" dirty="0"/>
              <a:t>Click to edit Master text styles</a:t>
            </a:r>
          </a:p>
          <a:p>
            <a:pPr lvl="0"/>
            <a:endParaRPr lang="ga-IE" dirty="0"/>
          </a:p>
          <a:p>
            <a:pPr lvl="0"/>
            <a:endParaRPr lang="ga-IE" dirty="0"/>
          </a:p>
          <a:p>
            <a:pPr lvl="0"/>
            <a:endParaRPr lang="ga-IE" dirty="0"/>
          </a:p>
          <a:p>
            <a:pPr lvl="0"/>
            <a:endParaRPr lang="ga-IE" dirty="0"/>
          </a:p>
        </p:txBody>
      </p:sp>
      <p:sp>
        <p:nvSpPr>
          <p:cNvPr id="8" name="Date Placeholder 2"/>
          <p:cNvSpPr>
            <a:spLocks noGrp="1"/>
          </p:cNvSpPr>
          <p:nvPr>
            <p:ph type="dt" sz="half" idx="10"/>
          </p:nvPr>
        </p:nvSpPr>
        <p:spPr>
          <a:xfrm>
            <a:off x="252413" y="6496050"/>
            <a:ext cx="965200" cy="365125"/>
          </a:xfrm>
        </p:spPr>
        <p:txBody>
          <a:bodyPr/>
          <a:lstStyle>
            <a:lvl1pPr>
              <a:defRPr sz="1000"/>
            </a:lvl1pPr>
          </a:lstStyle>
          <a:p>
            <a:pPr>
              <a:defRPr/>
            </a:pPr>
            <a:fld id="{0E951455-D2DF-4297-A415-ABE97FE56291}" type="datetime1">
              <a:rPr lang="en-GB"/>
              <a:pPr>
                <a:defRPr/>
              </a:pPr>
              <a:t>2025-10-27</a:t>
            </a:fld>
            <a:endParaRPr lang="en-GB"/>
          </a:p>
        </p:txBody>
      </p:sp>
      <p:sp>
        <p:nvSpPr>
          <p:cNvPr id="10" name="Slide Number Placeholder 4"/>
          <p:cNvSpPr>
            <a:spLocks noGrp="1"/>
          </p:cNvSpPr>
          <p:nvPr>
            <p:ph type="sldNum" sz="quarter" idx="12"/>
          </p:nvPr>
        </p:nvSpPr>
        <p:spPr>
          <a:xfrm>
            <a:off x="8594725" y="6500813"/>
            <a:ext cx="549275" cy="365125"/>
          </a:xfrm>
        </p:spPr>
        <p:txBody>
          <a:bodyPr/>
          <a:lstStyle>
            <a:lvl1pPr>
              <a:defRPr sz="1200"/>
            </a:lvl1pPr>
          </a:lstStyle>
          <a:p>
            <a:pPr>
              <a:defRPr/>
            </a:pPr>
            <a:fld id="{AA9A860A-0335-4682-9417-C4791E3DB130}"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4" name="Straight Connector 7"/>
          <p:cNvCxnSpPr>
            <a:cxnSpLocks noChangeShapeType="1"/>
          </p:cNvCxnSpPr>
          <p:nvPr userDrawn="1"/>
        </p:nvCxnSpPr>
        <p:spPr bwMode="auto">
          <a:xfrm rot="5400000">
            <a:off x="-227806" y="624681"/>
            <a:ext cx="1250950" cy="1588"/>
          </a:xfrm>
          <a:prstGeom prst="line">
            <a:avLst/>
          </a:prstGeom>
          <a:noFill/>
          <a:ln w="9525">
            <a:solidFill>
              <a:schemeClr val="tx1"/>
            </a:solidFill>
            <a:round/>
            <a:headEnd/>
            <a:tailEnd/>
          </a:ln>
          <a:effectLst>
            <a:outerShdw dist="20000" dir="5400000" rotWithShape="0">
              <a:srgbClr val="808080">
                <a:alpha val="37999"/>
              </a:srgbClr>
            </a:outerShdw>
          </a:effectLst>
        </p:spPr>
      </p:cxnSp>
      <p:pic>
        <p:nvPicPr>
          <p:cNvPr id="5" name="Picture 8" descr="PPT TEXT BAR.jpg"/>
          <p:cNvPicPr>
            <a:picLocks noChangeAspect="1"/>
          </p:cNvPicPr>
          <p:nvPr userDrawn="1"/>
        </p:nvPicPr>
        <p:blipFill>
          <a:blip r:embed="rId2"/>
          <a:srcRect/>
          <a:stretch>
            <a:fillRect/>
          </a:stretch>
        </p:blipFill>
        <p:spPr bwMode="auto">
          <a:xfrm>
            <a:off x="1076325" y="6618288"/>
            <a:ext cx="7610475" cy="247650"/>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lgn="l">
              <a:buFontTx/>
              <a:buNone/>
              <a:defRPr sz="1800" b="1" baseline="0">
                <a:latin typeface="Calibri" pitchFamily="34" charset="0"/>
              </a:defRPr>
            </a:lvl1pPr>
            <a:lvl2pPr>
              <a:buNone/>
              <a:defRPr sz="2000">
                <a:latin typeface="Calibri" pitchFamily="34" charset="0"/>
              </a:defRPr>
            </a:lvl2pPr>
            <a:lvl3pPr>
              <a:defRPr sz="1800">
                <a:latin typeface="Calibri" pitchFamily="34" charset="0"/>
              </a:defRPr>
            </a:lvl3pPr>
            <a:lvl4pPr>
              <a:defRPr sz="1600">
                <a:latin typeface="Calibri" pitchFamily="34" charset="0"/>
              </a:defRPr>
            </a:lvl4pPr>
            <a:lvl5pPr>
              <a:defRPr sz="1400">
                <a:latin typeface="Calibri"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p>
        </p:txBody>
      </p:sp>
      <p:sp>
        <p:nvSpPr>
          <p:cNvPr id="10" name="Title 1"/>
          <p:cNvSpPr>
            <a:spLocks noGrp="1"/>
          </p:cNvSpPr>
          <p:nvPr>
            <p:ph type="title"/>
          </p:nvPr>
        </p:nvSpPr>
        <p:spPr>
          <a:xfrm>
            <a:off x="457200" y="26127"/>
            <a:ext cx="5588734" cy="992777"/>
          </a:xfrm>
          <a:prstGeom prst="rect">
            <a:avLst/>
          </a:prstGeom>
        </p:spPr>
        <p:txBody>
          <a:bodyPr anchor="b"/>
          <a:lstStyle>
            <a:lvl1pPr algn="l">
              <a:defRPr sz="2800" b="1">
                <a:latin typeface="Calibri" pitchFamily="34" charset="0"/>
              </a:defRPr>
            </a:lvl1pPr>
          </a:lstStyle>
          <a:p>
            <a:r>
              <a:rPr lang="ga-IE" dirty="0"/>
              <a:t>Click to edit Master title style</a:t>
            </a:r>
            <a:endParaRPr lang="en-GB" dirty="0"/>
          </a:p>
        </p:txBody>
      </p:sp>
      <p:sp>
        <p:nvSpPr>
          <p:cNvPr id="7" name="Date Placeholder 2"/>
          <p:cNvSpPr>
            <a:spLocks noGrp="1"/>
          </p:cNvSpPr>
          <p:nvPr>
            <p:ph type="dt" sz="half" idx="10"/>
          </p:nvPr>
        </p:nvSpPr>
        <p:spPr>
          <a:xfrm>
            <a:off x="252413" y="6496050"/>
            <a:ext cx="965200" cy="365125"/>
          </a:xfrm>
        </p:spPr>
        <p:txBody>
          <a:bodyPr/>
          <a:lstStyle>
            <a:lvl1pPr>
              <a:defRPr sz="1000"/>
            </a:lvl1pPr>
          </a:lstStyle>
          <a:p>
            <a:pPr>
              <a:defRPr/>
            </a:pPr>
            <a:fld id="{B3149B0B-4306-49B9-9E0C-3782873C6CE8}" type="datetime1">
              <a:rPr lang="en-GB"/>
              <a:pPr>
                <a:defRPr/>
              </a:pPr>
              <a:t>2025-10-27</a:t>
            </a:fld>
            <a:endParaRPr lang="en-GB"/>
          </a:p>
        </p:txBody>
      </p:sp>
      <p:sp>
        <p:nvSpPr>
          <p:cNvPr id="8" name="Footer Placeholder 3"/>
          <p:cNvSpPr>
            <a:spLocks noGrp="1"/>
          </p:cNvSpPr>
          <p:nvPr>
            <p:ph type="ftr" sz="quarter" idx="11"/>
          </p:nvPr>
        </p:nvSpPr>
        <p:spPr>
          <a:xfrm>
            <a:off x="1323975" y="6500813"/>
            <a:ext cx="7115175" cy="365125"/>
          </a:xfrm>
        </p:spPr>
        <p:txBody>
          <a:bodyPr/>
          <a:lstStyle>
            <a:lvl1pPr algn="ctr">
              <a:defRPr sz="1000">
                <a:solidFill>
                  <a:schemeClr val="tx1">
                    <a:lumMod val="50000"/>
                  </a:schemeClr>
                </a:solidFill>
              </a:defRPr>
            </a:lvl1pPr>
          </a:lstStyle>
          <a:p>
            <a:pPr>
              <a:defRPr/>
            </a:pPr>
            <a:r>
              <a:rPr lang="en-GB"/>
              <a:t>20th TC-IM Meeting, 5/6 March 2015, IPQ – Caparica / Lisbon</a:t>
            </a:r>
          </a:p>
        </p:txBody>
      </p:sp>
      <p:sp>
        <p:nvSpPr>
          <p:cNvPr id="9" name="Slide Number Placeholder 4"/>
          <p:cNvSpPr>
            <a:spLocks noGrp="1"/>
          </p:cNvSpPr>
          <p:nvPr>
            <p:ph type="sldNum" sz="quarter" idx="12"/>
          </p:nvPr>
        </p:nvSpPr>
        <p:spPr>
          <a:xfrm>
            <a:off x="8594725" y="6500813"/>
            <a:ext cx="549275" cy="365125"/>
          </a:xfrm>
        </p:spPr>
        <p:txBody>
          <a:bodyPr/>
          <a:lstStyle>
            <a:lvl1pPr>
              <a:defRPr sz="1200"/>
            </a:lvl1pPr>
          </a:lstStyle>
          <a:p>
            <a:pPr>
              <a:defRPr/>
            </a:pPr>
            <a:fld id="{3461A13F-53EF-49AE-933C-6B4C3B7C5F57}"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a:cxnSpLocks noChangeShapeType="1"/>
          </p:cNvCxnSpPr>
          <p:nvPr userDrawn="1"/>
        </p:nvCxnSpPr>
        <p:spPr bwMode="auto">
          <a:xfrm rot="5400000">
            <a:off x="-227806" y="624681"/>
            <a:ext cx="1250950" cy="1588"/>
          </a:xfrm>
          <a:prstGeom prst="line">
            <a:avLst/>
          </a:prstGeom>
          <a:noFill/>
          <a:ln w="9525">
            <a:solidFill>
              <a:schemeClr val="tx1"/>
            </a:solidFill>
            <a:round/>
            <a:headEnd/>
            <a:tailEnd/>
          </a:ln>
          <a:effectLst>
            <a:outerShdw dist="20000" dir="5400000" rotWithShape="0">
              <a:srgbClr val="808080">
                <a:alpha val="37999"/>
              </a:srgbClr>
            </a:outerShdw>
          </a:effectLst>
        </p:spPr>
      </p:cxnSp>
      <p:pic>
        <p:nvPicPr>
          <p:cNvPr id="5" name="Picture 8" descr="PPT TEXT BAR.jpg"/>
          <p:cNvPicPr>
            <a:picLocks noChangeAspect="1"/>
          </p:cNvPicPr>
          <p:nvPr userDrawn="1"/>
        </p:nvPicPr>
        <p:blipFill>
          <a:blip r:embed="rId2"/>
          <a:srcRect/>
          <a:stretch>
            <a:fillRect/>
          </a:stretch>
        </p:blipFill>
        <p:spPr bwMode="auto">
          <a:xfrm>
            <a:off x="1076325" y="6618288"/>
            <a:ext cx="7610475" cy="247650"/>
          </a:xfrm>
          <a:prstGeom prst="rect">
            <a:avLst/>
          </a:prstGeom>
          <a:noFill/>
          <a:ln w="9525">
            <a:noFill/>
            <a:miter lim="800000"/>
            <a:headEnd/>
            <a:tailEnd/>
          </a:ln>
        </p:spPr>
      </p:pic>
      <p:sp>
        <p:nvSpPr>
          <p:cNvPr id="3" name="Content Placeholder 2"/>
          <p:cNvSpPr>
            <a:spLocks noGrp="1"/>
          </p:cNvSpPr>
          <p:nvPr>
            <p:ph idx="1"/>
          </p:nvPr>
        </p:nvSpPr>
        <p:spPr>
          <a:xfrm>
            <a:off x="457200" y="1600200"/>
            <a:ext cx="8229600" cy="4525963"/>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400">
                <a:latin typeface="Calibri"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10" name="Title 1"/>
          <p:cNvSpPr>
            <a:spLocks noGrp="1"/>
          </p:cNvSpPr>
          <p:nvPr>
            <p:ph type="title"/>
          </p:nvPr>
        </p:nvSpPr>
        <p:spPr>
          <a:xfrm>
            <a:off x="457200" y="26127"/>
            <a:ext cx="5588734" cy="992777"/>
          </a:xfrm>
          <a:prstGeom prst="rect">
            <a:avLst/>
          </a:prstGeom>
        </p:spPr>
        <p:txBody>
          <a:bodyPr anchor="b"/>
          <a:lstStyle>
            <a:lvl1pPr algn="l">
              <a:defRPr sz="2800" b="1">
                <a:latin typeface="Calibri" pitchFamily="34" charset="0"/>
              </a:defRPr>
            </a:lvl1pPr>
          </a:lstStyle>
          <a:p>
            <a:r>
              <a:rPr lang="ga-IE" dirty="0"/>
              <a:t>Click to edit Master title style</a:t>
            </a:r>
            <a:endParaRPr lang="en-GB" dirty="0"/>
          </a:p>
        </p:txBody>
      </p:sp>
      <p:sp>
        <p:nvSpPr>
          <p:cNvPr id="6" name="Date Placeholder 2"/>
          <p:cNvSpPr>
            <a:spLocks noGrp="1"/>
          </p:cNvSpPr>
          <p:nvPr>
            <p:ph type="dt" sz="half" idx="10"/>
          </p:nvPr>
        </p:nvSpPr>
        <p:spPr>
          <a:xfrm>
            <a:off x="252413" y="6496050"/>
            <a:ext cx="965200" cy="365125"/>
          </a:xfrm>
        </p:spPr>
        <p:txBody>
          <a:bodyPr/>
          <a:lstStyle>
            <a:lvl1pPr>
              <a:defRPr sz="1000"/>
            </a:lvl1pPr>
          </a:lstStyle>
          <a:p>
            <a:pPr>
              <a:defRPr/>
            </a:pPr>
            <a:fld id="{B0404101-9833-497D-B07D-AE3724D1CC44}" type="datetime1">
              <a:rPr lang="en-GB"/>
              <a:pPr>
                <a:defRPr/>
              </a:pPr>
              <a:t>2025-10-27</a:t>
            </a:fld>
            <a:endParaRPr lang="en-GB"/>
          </a:p>
        </p:txBody>
      </p:sp>
      <p:sp>
        <p:nvSpPr>
          <p:cNvPr id="8" name="Slide Number Placeholder 4"/>
          <p:cNvSpPr>
            <a:spLocks noGrp="1"/>
          </p:cNvSpPr>
          <p:nvPr>
            <p:ph type="sldNum" sz="quarter" idx="12"/>
          </p:nvPr>
        </p:nvSpPr>
        <p:spPr>
          <a:xfrm>
            <a:off x="8594725" y="6500813"/>
            <a:ext cx="549275" cy="365125"/>
          </a:xfrm>
        </p:spPr>
        <p:txBody>
          <a:bodyPr/>
          <a:lstStyle>
            <a:lvl1pPr>
              <a:defRPr sz="1200"/>
            </a:lvl1pPr>
          </a:lstStyle>
          <a:p>
            <a:pPr>
              <a:defRPr/>
            </a:pPr>
            <a:fld id="{2CC8E76D-F401-47F3-BAF9-336CD4F42292}"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rot="5400000">
            <a:off x="-227806" y="624681"/>
            <a:ext cx="1250950" cy="1588"/>
          </a:xfrm>
          <a:prstGeom prst="line">
            <a:avLst/>
          </a:prstGeom>
          <a:noFill/>
          <a:ln w="9525">
            <a:solidFill>
              <a:schemeClr val="tx1"/>
            </a:solidFill>
            <a:round/>
            <a:headEnd/>
            <a:tailEnd/>
          </a:ln>
          <a:effectLst>
            <a:outerShdw dist="20000" dir="5400000" rotWithShape="0">
              <a:srgbClr val="808080">
                <a:alpha val="37999"/>
              </a:srgbClr>
            </a:outerShdw>
          </a:effectLst>
        </p:spPr>
      </p:cxnSp>
      <p:pic>
        <p:nvPicPr>
          <p:cNvPr id="6" name="Picture 8" descr="PPT TEXT BAR.jpg"/>
          <p:cNvPicPr>
            <a:picLocks noChangeAspect="1"/>
          </p:cNvPicPr>
          <p:nvPr userDrawn="1"/>
        </p:nvPicPr>
        <p:blipFill>
          <a:blip r:embed="rId2"/>
          <a:srcRect/>
          <a:stretch>
            <a:fillRect/>
          </a:stretch>
        </p:blipFill>
        <p:spPr bwMode="auto">
          <a:xfrm>
            <a:off x="1076325" y="6618288"/>
            <a:ext cx="7610475" cy="247650"/>
          </a:xfrm>
          <a:prstGeom prst="rect">
            <a:avLst/>
          </a:prstGeom>
          <a:noFill/>
          <a:ln w="9525">
            <a:noFill/>
            <a:miter lim="800000"/>
            <a:headEnd/>
            <a:tailEnd/>
          </a:ln>
        </p:spPr>
      </p:pic>
      <p:sp>
        <p:nvSpPr>
          <p:cNvPr id="3" name="Content Placeholder 2"/>
          <p:cNvSpPr>
            <a:spLocks noGrp="1"/>
          </p:cNvSpPr>
          <p:nvPr>
            <p:ph sz="half" idx="1"/>
          </p:nvPr>
        </p:nvSpPr>
        <p:spPr>
          <a:xfrm>
            <a:off x="457200" y="1600200"/>
            <a:ext cx="4038600" cy="4525963"/>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400">
                <a:latin typeface="Calibri" pitchFamily="34" charset="0"/>
              </a:defRPr>
            </a:lvl5pPr>
            <a:lvl6pPr>
              <a:defRPr sz="1800"/>
            </a:lvl6pPr>
            <a:lvl7pPr>
              <a:defRPr sz="1800"/>
            </a:lvl7pPr>
            <a:lvl8pPr>
              <a:defRPr sz="1800"/>
            </a:lvl8pPr>
            <a:lvl9pPr>
              <a:defRPr sz="1800"/>
            </a:lvl9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400">
                <a:latin typeface="Calibri" pitchFamily="34" charset="0"/>
              </a:defRPr>
            </a:lvl5pPr>
            <a:lvl6pPr>
              <a:defRPr sz="1800"/>
            </a:lvl6pPr>
            <a:lvl7pPr>
              <a:defRPr sz="1800"/>
            </a:lvl7pPr>
            <a:lvl8pPr>
              <a:defRPr sz="1800"/>
            </a:lvl8pPr>
            <a:lvl9pPr>
              <a:defRPr sz="1800"/>
            </a:lvl9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10" name="Title 1"/>
          <p:cNvSpPr>
            <a:spLocks noGrp="1"/>
          </p:cNvSpPr>
          <p:nvPr>
            <p:ph type="title"/>
          </p:nvPr>
        </p:nvSpPr>
        <p:spPr>
          <a:xfrm>
            <a:off x="457200" y="26127"/>
            <a:ext cx="5588734" cy="992777"/>
          </a:xfrm>
          <a:prstGeom prst="rect">
            <a:avLst/>
          </a:prstGeom>
        </p:spPr>
        <p:txBody>
          <a:bodyPr anchor="b"/>
          <a:lstStyle>
            <a:lvl1pPr algn="l">
              <a:defRPr sz="2800" b="1">
                <a:latin typeface="Calibri" pitchFamily="34" charset="0"/>
              </a:defRPr>
            </a:lvl1pPr>
          </a:lstStyle>
          <a:p>
            <a:r>
              <a:rPr lang="ga-IE" dirty="0"/>
              <a:t>Click to edit Master title style</a:t>
            </a:r>
            <a:endParaRPr lang="en-GB" dirty="0"/>
          </a:p>
        </p:txBody>
      </p:sp>
      <p:sp>
        <p:nvSpPr>
          <p:cNvPr id="7" name="Date Placeholder 2"/>
          <p:cNvSpPr>
            <a:spLocks noGrp="1"/>
          </p:cNvSpPr>
          <p:nvPr>
            <p:ph type="dt" sz="half" idx="10"/>
          </p:nvPr>
        </p:nvSpPr>
        <p:spPr>
          <a:xfrm>
            <a:off x="252413" y="6496050"/>
            <a:ext cx="965200" cy="365125"/>
          </a:xfrm>
        </p:spPr>
        <p:txBody>
          <a:bodyPr/>
          <a:lstStyle>
            <a:lvl1pPr>
              <a:defRPr sz="1000"/>
            </a:lvl1pPr>
          </a:lstStyle>
          <a:p>
            <a:pPr>
              <a:defRPr/>
            </a:pPr>
            <a:fld id="{ED8722D5-DB21-431E-A3F4-FFEECF03C958}" type="datetime1">
              <a:rPr lang="en-GB"/>
              <a:pPr>
                <a:defRPr/>
              </a:pPr>
              <a:t>2025-10-27</a:t>
            </a:fld>
            <a:endParaRPr lang="en-GB"/>
          </a:p>
        </p:txBody>
      </p:sp>
      <p:sp>
        <p:nvSpPr>
          <p:cNvPr id="8" name="Footer Placeholder 3"/>
          <p:cNvSpPr>
            <a:spLocks noGrp="1"/>
          </p:cNvSpPr>
          <p:nvPr>
            <p:ph type="ftr" sz="quarter" idx="11"/>
          </p:nvPr>
        </p:nvSpPr>
        <p:spPr>
          <a:xfrm>
            <a:off x="1323975" y="6500813"/>
            <a:ext cx="7115175" cy="365125"/>
          </a:xfrm>
        </p:spPr>
        <p:txBody>
          <a:bodyPr/>
          <a:lstStyle>
            <a:lvl1pPr algn="ctr">
              <a:defRPr sz="1000">
                <a:solidFill>
                  <a:schemeClr val="tx1">
                    <a:lumMod val="50000"/>
                  </a:schemeClr>
                </a:solidFill>
              </a:defRPr>
            </a:lvl1pPr>
          </a:lstStyle>
          <a:p>
            <a:pPr>
              <a:defRPr/>
            </a:pPr>
            <a:r>
              <a:rPr lang="en-GB"/>
              <a:t>20th TC-IM Meeting, 5/6 March 2015, IPQ – Caparica / Lisbon</a:t>
            </a:r>
          </a:p>
        </p:txBody>
      </p:sp>
      <p:sp>
        <p:nvSpPr>
          <p:cNvPr id="9" name="Slide Number Placeholder 4"/>
          <p:cNvSpPr>
            <a:spLocks noGrp="1"/>
          </p:cNvSpPr>
          <p:nvPr>
            <p:ph type="sldNum" sz="quarter" idx="12"/>
          </p:nvPr>
        </p:nvSpPr>
        <p:spPr>
          <a:xfrm>
            <a:off x="8594725" y="6500813"/>
            <a:ext cx="549275" cy="365125"/>
          </a:xfrm>
        </p:spPr>
        <p:txBody>
          <a:bodyPr/>
          <a:lstStyle>
            <a:lvl1pPr>
              <a:defRPr sz="1200"/>
            </a:lvl1pPr>
          </a:lstStyle>
          <a:p>
            <a:pPr>
              <a:defRPr/>
            </a:pPr>
            <a:fld id="{FF822AA8-DBA1-4C5E-BACA-D5B246E58B50}"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rot="5400000">
            <a:off x="-227806" y="624681"/>
            <a:ext cx="1250950" cy="1588"/>
          </a:xfrm>
          <a:prstGeom prst="line">
            <a:avLst/>
          </a:prstGeom>
          <a:noFill/>
          <a:ln w="9525">
            <a:solidFill>
              <a:schemeClr val="tx1"/>
            </a:solidFill>
            <a:round/>
            <a:headEnd/>
            <a:tailEnd/>
          </a:ln>
          <a:effectLst>
            <a:outerShdw dist="20000" dir="5400000" rotWithShape="0">
              <a:srgbClr val="808080">
                <a:alpha val="37999"/>
              </a:srgbClr>
            </a:outerShdw>
          </a:effectLst>
        </p:spPr>
      </p:cxnSp>
      <p:pic>
        <p:nvPicPr>
          <p:cNvPr id="6" name="Picture 8" descr="PPT TEXT BAR.jpg"/>
          <p:cNvPicPr>
            <a:picLocks noChangeAspect="1"/>
          </p:cNvPicPr>
          <p:nvPr userDrawn="1"/>
        </p:nvPicPr>
        <p:blipFill>
          <a:blip r:embed="rId2"/>
          <a:srcRect/>
          <a:stretch>
            <a:fillRect/>
          </a:stretch>
        </p:blipFill>
        <p:spPr bwMode="auto">
          <a:xfrm>
            <a:off x="1076325" y="6618288"/>
            <a:ext cx="7610475" cy="24765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itchFamily="34" charset="0"/>
              </a:defRPr>
            </a:lvl1pPr>
          </a:lstStyle>
          <a:p>
            <a:r>
              <a:rPr lang="ga-IE"/>
              <a:t>Click to edit Master title style</a:t>
            </a:r>
            <a:endParaRPr lang="en-GB"/>
          </a:p>
        </p:txBody>
      </p:sp>
      <p:sp>
        <p:nvSpPr>
          <p:cNvPr id="3" name="Picture Placeholder 2"/>
          <p:cNvSpPr>
            <a:spLocks noGrp="1"/>
          </p:cNvSpPr>
          <p:nvPr>
            <p:ph type="pic" idx="1"/>
          </p:nvPr>
        </p:nvSpPr>
        <p:spPr>
          <a:xfrm>
            <a:off x="1792288" y="1338517"/>
            <a:ext cx="5486400" cy="3389058"/>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7" name="Date Placeholder 2"/>
          <p:cNvSpPr>
            <a:spLocks noGrp="1"/>
          </p:cNvSpPr>
          <p:nvPr>
            <p:ph type="dt" sz="half" idx="10"/>
          </p:nvPr>
        </p:nvSpPr>
        <p:spPr>
          <a:xfrm>
            <a:off x="252413" y="6496050"/>
            <a:ext cx="965200" cy="365125"/>
          </a:xfrm>
        </p:spPr>
        <p:txBody>
          <a:bodyPr/>
          <a:lstStyle>
            <a:lvl1pPr>
              <a:defRPr sz="1000"/>
            </a:lvl1pPr>
          </a:lstStyle>
          <a:p>
            <a:pPr>
              <a:defRPr/>
            </a:pPr>
            <a:fld id="{56BE56D2-1AE2-4F89-89E3-C6435ECB6124}" type="datetime1">
              <a:rPr lang="en-GB"/>
              <a:pPr>
                <a:defRPr/>
              </a:pPr>
              <a:t>2025-10-27</a:t>
            </a:fld>
            <a:endParaRPr lang="en-GB"/>
          </a:p>
        </p:txBody>
      </p:sp>
      <p:sp>
        <p:nvSpPr>
          <p:cNvPr id="8" name="Footer Placeholder 3"/>
          <p:cNvSpPr>
            <a:spLocks noGrp="1"/>
          </p:cNvSpPr>
          <p:nvPr>
            <p:ph type="ftr" sz="quarter" idx="11"/>
          </p:nvPr>
        </p:nvSpPr>
        <p:spPr>
          <a:xfrm>
            <a:off x="1323975" y="6500813"/>
            <a:ext cx="7115175" cy="365125"/>
          </a:xfrm>
        </p:spPr>
        <p:txBody>
          <a:bodyPr/>
          <a:lstStyle>
            <a:lvl1pPr algn="ctr">
              <a:defRPr sz="1000">
                <a:solidFill>
                  <a:schemeClr val="tx1">
                    <a:lumMod val="50000"/>
                  </a:schemeClr>
                </a:solidFill>
              </a:defRPr>
            </a:lvl1pPr>
          </a:lstStyle>
          <a:p>
            <a:pPr>
              <a:defRPr/>
            </a:pPr>
            <a:r>
              <a:rPr lang="en-GB"/>
              <a:t>20th TC-IM Meeting, 5/6 March 2015, IPQ – Caparica / Lisbon</a:t>
            </a:r>
          </a:p>
        </p:txBody>
      </p:sp>
      <p:sp>
        <p:nvSpPr>
          <p:cNvPr id="9" name="Slide Number Placeholder 4"/>
          <p:cNvSpPr>
            <a:spLocks noGrp="1"/>
          </p:cNvSpPr>
          <p:nvPr>
            <p:ph type="sldNum" sz="quarter" idx="12"/>
          </p:nvPr>
        </p:nvSpPr>
        <p:spPr>
          <a:xfrm>
            <a:off x="8594725" y="6500813"/>
            <a:ext cx="549275" cy="365125"/>
          </a:xfrm>
        </p:spPr>
        <p:txBody>
          <a:bodyPr/>
          <a:lstStyle>
            <a:lvl1pPr>
              <a:defRPr sz="1200"/>
            </a:lvl1pPr>
          </a:lstStyle>
          <a:p>
            <a:pPr>
              <a:defRPr/>
            </a:pPr>
            <a:fld id="{D2D72B43-E002-4C96-8390-028EC736C5A3}"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rot="5400000">
            <a:off x="-227806" y="624681"/>
            <a:ext cx="1250950" cy="1588"/>
          </a:xfrm>
          <a:prstGeom prst="line">
            <a:avLst/>
          </a:prstGeom>
          <a:noFill/>
          <a:ln w="9525">
            <a:solidFill>
              <a:schemeClr val="tx1"/>
            </a:solidFill>
            <a:round/>
            <a:headEnd/>
            <a:tailEnd/>
          </a:ln>
          <a:effectLst>
            <a:outerShdw dist="20000" dir="5400000" rotWithShape="0">
              <a:srgbClr val="808080">
                <a:alpha val="37999"/>
              </a:srgbClr>
            </a:outerShdw>
          </a:effectLst>
        </p:spPr>
      </p:cxnSp>
      <p:pic>
        <p:nvPicPr>
          <p:cNvPr id="6" name="Picture 8" descr="PPT TEXT BAR.jpg"/>
          <p:cNvPicPr>
            <a:picLocks noChangeAspect="1"/>
          </p:cNvPicPr>
          <p:nvPr userDrawn="1"/>
        </p:nvPicPr>
        <p:blipFill>
          <a:blip r:embed="rId2"/>
          <a:srcRect/>
          <a:stretch>
            <a:fillRect/>
          </a:stretch>
        </p:blipFill>
        <p:spPr bwMode="auto">
          <a:xfrm>
            <a:off x="1076325" y="6618288"/>
            <a:ext cx="7610475" cy="247650"/>
          </a:xfrm>
          <a:prstGeom prst="rect">
            <a:avLst/>
          </a:prstGeom>
          <a:noFill/>
          <a:ln w="9525">
            <a:noFill/>
            <a:miter lim="800000"/>
            <a:headEnd/>
            <a:tailEnd/>
          </a:ln>
        </p:spPr>
      </p:pic>
      <p:sp>
        <p:nvSpPr>
          <p:cNvPr id="2" name="Title 1"/>
          <p:cNvSpPr>
            <a:spLocks noGrp="1"/>
          </p:cNvSpPr>
          <p:nvPr>
            <p:ph type="title"/>
          </p:nvPr>
        </p:nvSpPr>
        <p:spPr>
          <a:xfrm>
            <a:off x="457200" y="1543121"/>
            <a:ext cx="3008313" cy="1162050"/>
          </a:xfrm>
          <a:prstGeom prst="rect">
            <a:avLst/>
          </a:prstGeom>
        </p:spPr>
        <p:txBody>
          <a:bodyPr anchor="b"/>
          <a:lstStyle>
            <a:lvl1pPr algn="l">
              <a:defRPr sz="1800" b="1">
                <a:latin typeface="Calibri" pitchFamily="34" charset="0"/>
              </a:defRPr>
            </a:lvl1pPr>
          </a:lstStyle>
          <a:p>
            <a:r>
              <a:rPr lang="ga-IE" dirty="0"/>
              <a:t>Click to edit Master title style</a:t>
            </a:r>
            <a:endParaRPr lang="en-GB" dirty="0"/>
          </a:p>
        </p:txBody>
      </p:sp>
      <p:sp>
        <p:nvSpPr>
          <p:cNvPr id="3" name="Content Placeholder 2"/>
          <p:cNvSpPr>
            <a:spLocks noGrp="1"/>
          </p:cNvSpPr>
          <p:nvPr>
            <p:ph idx="1"/>
          </p:nvPr>
        </p:nvSpPr>
        <p:spPr>
          <a:xfrm>
            <a:off x="3575050" y="1543121"/>
            <a:ext cx="5111750" cy="4214025"/>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400">
                <a:latin typeface="Calibri" pitchFamily="34" charset="0"/>
              </a:defRPr>
            </a:lvl5pPr>
            <a:lvl6pPr>
              <a:defRPr sz="2000"/>
            </a:lvl6pPr>
            <a:lvl7pPr>
              <a:defRPr sz="2000"/>
            </a:lvl7pPr>
            <a:lvl8pPr>
              <a:defRPr sz="2000"/>
            </a:lvl8pPr>
            <a:lvl9pPr>
              <a:defRPr sz="2000"/>
            </a:lvl9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4" name="Text Placeholder 3"/>
          <p:cNvSpPr>
            <a:spLocks noGrp="1"/>
          </p:cNvSpPr>
          <p:nvPr>
            <p:ph type="body" sz="half" idx="2"/>
          </p:nvPr>
        </p:nvSpPr>
        <p:spPr>
          <a:xfrm>
            <a:off x="457200" y="2705171"/>
            <a:ext cx="3008313" cy="30519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a:t>Click to edit Master text styles</a:t>
            </a:r>
          </a:p>
        </p:txBody>
      </p:sp>
      <p:sp>
        <p:nvSpPr>
          <p:cNvPr id="7" name="Date Placeholder 2"/>
          <p:cNvSpPr>
            <a:spLocks noGrp="1"/>
          </p:cNvSpPr>
          <p:nvPr>
            <p:ph type="dt" sz="half" idx="10"/>
          </p:nvPr>
        </p:nvSpPr>
        <p:spPr>
          <a:xfrm>
            <a:off x="252413" y="6496050"/>
            <a:ext cx="965200" cy="365125"/>
          </a:xfrm>
        </p:spPr>
        <p:txBody>
          <a:bodyPr/>
          <a:lstStyle>
            <a:lvl1pPr>
              <a:defRPr sz="1000"/>
            </a:lvl1pPr>
          </a:lstStyle>
          <a:p>
            <a:pPr>
              <a:defRPr/>
            </a:pPr>
            <a:fld id="{6A3948CF-01B9-455B-AEB7-C3CD02964E6D}" type="datetime1">
              <a:rPr lang="en-GB"/>
              <a:pPr>
                <a:defRPr/>
              </a:pPr>
              <a:t>2025-10-27</a:t>
            </a:fld>
            <a:endParaRPr lang="en-GB"/>
          </a:p>
        </p:txBody>
      </p:sp>
      <p:sp>
        <p:nvSpPr>
          <p:cNvPr id="8" name="Footer Placeholder 3"/>
          <p:cNvSpPr>
            <a:spLocks noGrp="1"/>
          </p:cNvSpPr>
          <p:nvPr>
            <p:ph type="ftr" sz="quarter" idx="11"/>
          </p:nvPr>
        </p:nvSpPr>
        <p:spPr>
          <a:xfrm>
            <a:off x="1323975" y="6500813"/>
            <a:ext cx="7115175" cy="365125"/>
          </a:xfrm>
        </p:spPr>
        <p:txBody>
          <a:bodyPr/>
          <a:lstStyle>
            <a:lvl1pPr algn="ctr">
              <a:defRPr sz="1000">
                <a:solidFill>
                  <a:schemeClr val="tx1">
                    <a:lumMod val="50000"/>
                  </a:schemeClr>
                </a:solidFill>
              </a:defRPr>
            </a:lvl1pPr>
          </a:lstStyle>
          <a:p>
            <a:pPr>
              <a:defRPr/>
            </a:pPr>
            <a:r>
              <a:rPr lang="en-GB"/>
              <a:t>20th TC-IM Meeting, 5/6 March 2015, IPQ – Caparica / Lisbon</a:t>
            </a:r>
          </a:p>
        </p:txBody>
      </p:sp>
      <p:sp>
        <p:nvSpPr>
          <p:cNvPr id="9" name="Slide Number Placeholder 4"/>
          <p:cNvSpPr>
            <a:spLocks noGrp="1"/>
          </p:cNvSpPr>
          <p:nvPr>
            <p:ph type="sldNum" sz="quarter" idx="12"/>
          </p:nvPr>
        </p:nvSpPr>
        <p:spPr>
          <a:xfrm>
            <a:off x="8594725" y="6500813"/>
            <a:ext cx="549275" cy="365125"/>
          </a:xfrm>
        </p:spPr>
        <p:txBody>
          <a:bodyPr/>
          <a:lstStyle>
            <a:lvl1pPr>
              <a:defRPr sz="1200"/>
            </a:lvl1pPr>
          </a:lstStyle>
          <a:p>
            <a:pPr>
              <a:defRPr/>
            </a:pPr>
            <a:fld id="{B06DAE12-F8BB-4236-B37C-A95C4A992516}"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5BFA04D2-2C5F-4E83-90FE-F9BBCE2274AC}"/>
              </a:ext>
            </a:extLst>
          </p:cNvPr>
          <p:cNvSpPr>
            <a:spLocks noGrp="1"/>
          </p:cNvSpPr>
          <p:nvPr>
            <p:ph idx="1"/>
          </p:nvPr>
        </p:nvSpPr>
        <p:spPr>
          <a:xfrm>
            <a:off x="628650" y="1508761"/>
            <a:ext cx="7886700" cy="46682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a16="http://schemas.microsoft.com/office/drawing/2014/main" id="{CB2552D6-3E06-47C3-A494-7B592C911AC5}"/>
              </a:ext>
            </a:extLst>
          </p:cNvPr>
          <p:cNvSpPr>
            <a:spLocks noGrp="1"/>
          </p:cNvSpPr>
          <p:nvPr>
            <p:ph type="title"/>
          </p:nvPr>
        </p:nvSpPr>
        <p:spPr>
          <a:xfrm>
            <a:off x="1023598" y="121785"/>
            <a:ext cx="5680097" cy="880217"/>
          </a:xfrm>
          <a:prstGeom prst="rect">
            <a:avLst/>
          </a:prstGeom>
        </p:spPr>
        <p:txBody>
          <a:bodyPr vert="horz" lIns="91440" tIns="45720" rIns="91440" bIns="45720" rtlCol="0" anchor="ctr">
            <a:normAutofit/>
          </a:bodyPr>
          <a:lstStyle/>
          <a:p>
            <a:r>
              <a:rPr kumimoji="0" lang="en-US" sz="2100" b="1" i="0" u="none" strike="noStrike" kern="1200" cap="none" spc="0" normalizeH="0" baseline="0" noProof="0" dirty="0">
                <a:ln>
                  <a:noFill/>
                </a:ln>
                <a:solidFill>
                  <a:srgbClr val="005596"/>
                </a:solidFill>
                <a:effectLst/>
                <a:uLnTx/>
                <a:uFillTx/>
                <a:latin typeface="Arial"/>
                <a:ea typeface="ＭＳ Ｐゴシック" charset="-128"/>
                <a:cs typeface="+mj-cs"/>
              </a:rPr>
              <a:t>Title</a:t>
            </a:r>
            <a:endParaRPr lang="en-US" dirty="0"/>
          </a:p>
        </p:txBody>
      </p:sp>
      <p:pic>
        <p:nvPicPr>
          <p:cNvPr id="4" name="Picture 8" descr="PPT TEXT BAR.jpg">
            <a:extLst>
              <a:ext uri="{FF2B5EF4-FFF2-40B4-BE49-F238E27FC236}">
                <a16:creationId xmlns:a16="http://schemas.microsoft.com/office/drawing/2014/main" id="{F27D5BE3-E9FB-4C7E-B0C8-9B560849D8C3}"/>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57200" y="6686550"/>
            <a:ext cx="8229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2">
            <a:extLst>
              <a:ext uri="{FF2B5EF4-FFF2-40B4-BE49-F238E27FC236}">
                <a16:creationId xmlns:a16="http://schemas.microsoft.com/office/drawing/2014/main" id="{C352BFAA-ADB0-4A2C-8A56-3BDB93CC4095}"/>
              </a:ext>
            </a:extLst>
          </p:cNvPr>
          <p:cNvSpPr>
            <a:spLocks noGrp="1"/>
          </p:cNvSpPr>
          <p:nvPr>
            <p:ph type="dt" sz="half" idx="10"/>
          </p:nvPr>
        </p:nvSpPr>
        <p:spPr>
          <a:xfrm>
            <a:off x="6224588" y="6686550"/>
            <a:ext cx="781050" cy="2079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chemeClr val="tx2">
                    <a:lumMod val="50000"/>
                  </a:schemeClr>
                </a:solidFill>
                <a:latin typeface="Arial" charset="0"/>
                <a:ea typeface="ＭＳ Ｐゴシック" charset="-128"/>
              </a:defRPr>
            </a:lvl1pPr>
          </a:lstStyle>
          <a:p>
            <a:pPr>
              <a:defRPr/>
            </a:pPr>
            <a:r>
              <a:rPr lang="de-DE"/>
              <a:t>2023-01-17</a:t>
            </a:r>
            <a:endParaRPr lang="en-GB"/>
          </a:p>
        </p:txBody>
      </p:sp>
      <p:sp>
        <p:nvSpPr>
          <p:cNvPr id="8" name="Footer Placeholder 3">
            <a:extLst>
              <a:ext uri="{FF2B5EF4-FFF2-40B4-BE49-F238E27FC236}">
                <a16:creationId xmlns:a16="http://schemas.microsoft.com/office/drawing/2014/main" id="{729CE10D-066C-4914-95A9-F3C04F9B1561}"/>
              </a:ext>
            </a:extLst>
          </p:cNvPr>
          <p:cNvSpPr>
            <a:spLocks noGrp="1"/>
          </p:cNvSpPr>
          <p:nvPr>
            <p:ph type="ftr" sz="quarter" idx="11"/>
          </p:nvPr>
        </p:nvSpPr>
        <p:spPr>
          <a:xfrm>
            <a:off x="1163638" y="6686550"/>
            <a:ext cx="4995862" cy="207963"/>
          </a:xfrm>
          <a:prstGeom prst="rect">
            <a:avLst/>
          </a:prstGeom>
        </p:spPr>
        <p:txBody>
          <a:bodyPr/>
          <a:lstStyle>
            <a:lvl1pPr eaLnBrk="1" hangingPunct="1">
              <a:defRPr sz="900">
                <a:solidFill>
                  <a:schemeClr val="tx2">
                    <a:lumMod val="50000"/>
                  </a:schemeClr>
                </a:solidFill>
                <a:latin typeface="Arial" charset="0"/>
                <a:ea typeface="ＭＳ Ｐゴシック" charset="-128"/>
                <a:cs typeface="ＭＳ Ｐゴシック" charset="-128"/>
              </a:defRPr>
            </a:lvl1pPr>
          </a:lstStyle>
          <a:p>
            <a:pPr>
              <a:defRPr/>
            </a:pPr>
            <a:r>
              <a:rPr lang="en-GB"/>
              <a:t>New Year Event 2023</a:t>
            </a:r>
          </a:p>
        </p:txBody>
      </p:sp>
      <p:sp>
        <p:nvSpPr>
          <p:cNvPr id="9" name="Slide Number Placeholder 4">
            <a:extLst>
              <a:ext uri="{FF2B5EF4-FFF2-40B4-BE49-F238E27FC236}">
                <a16:creationId xmlns:a16="http://schemas.microsoft.com/office/drawing/2014/main" id="{AEBCCA0F-A871-4F27-8A93-1EB9AA394CD7}"/>
              </a:ext>
            </a:extLst>
          </p:cNvPr>
          <p:cNvSpPr>
            <a:spLocks noGrp="1"/>
          </p:cNvSpPr>
          <p:nvPr>
            <p:ph type="sldNum" sz="quarter" idx="12"/>
          </p:nvPr>
        </p:nvSpPr>
        <p:spPr>
          <a:xfrm>
            <a:off x="549275" y="6686550"/>
            <a:ext cx="549275" cy="2079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2D2E2F"/>
                </a:solidFill>
              </a:defRPr>
            </a:lvl1pPr>
          </a:lstStyle>
          <a:p>
            <a:pPr>
              <a:defRPr/>
            </a:pPr>
            <a:fld id="{3D9B4D03-C394-41F3-A8FE-BA9481B9FFBB}" type="slidenum">
              <a:rPr lang="en-GB" altLang="en-US"/>
              <a:pPr>
                <a:defRPr/>
              </a:pPr>
              <a:t>‹#›</a:t>
            </a:fld>
            <a:endParaRPr lang="en-GB" altLang="en-US"/>
          </a:p>
        </p:txBody>
      </p:sp>
      <p:cxnSp>
        <p:nvCxnSpPr>
          <p:cNvPr id="10" name="Straight Connector 3">
            <a:extLst>
              <a:ext uri="{FF2B5EF4-FFF2-40B4-BE49-F238E27FC236}">
                <a16:creationId xmlns:a16="http://schemas.microsoft.com/office/drawing/2014/main" id="{1B86C300-B50C-4875-8247-ED06BD6382B1}"/>
              </a:ext>
            </a:extLst>
          </p:cNvPr>
          <p:cNvCxnSpPr>
            <a:cxnSpLocks noChangeShapeType="1"/>
          </p:cNvCxnSpPr>
          <p:nvPr userDrawn="1"/>
        </p:nvCxnSpPr>
        <p:spPr bwMode="auto">
          <a:xfrm rot="5400000">
            <a:off x="-88106" y="484981"/>
            <a:ext cx="971550" cy="1588"/>
          </a:xfrm>
          <a:prstGeom prst="line">
            <a:avLst/>
          </a:prstGeom>
          <a:noFill/>
          <a:ln w="9525">
            <a:solidFill>
              <a:schemeClr val="tx1"/>
            </a:solidFill>
            <a:round/>
            <a:headEnd/>
            <a:tailEnd/>
          </a:ln>
          <a:effectLst>
            <a:outerShdw dist="20000" dir="5400000" rotWithShape="0">
              <a:srgbClr val="808080">
                <a:alpha val="37999"/>
              </a:srgbClr>
            </a:outerShdw>
          </a:effectLst>
        </p:spPr>
      </p:cxnSp>
    </p:spTree>
    <p:extLst>
      <p:ext uri="{BB962C8B-B14F-4D97-AF65-F5344CB8AC3E}">
        <p14:creationId xmlns:p14="http://schemas.microsoft.com/office/powerpoint/2010/main" val="364230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36563" y="6356350"/>
            <a:ext cx="781050" cy="365125"/>
          </a:xfrm>
          <a:prstGeom prst="rect">
            <a:avLst/>
          </a:prstGeom>
        </p:spPr>
        <p:txBody>
          <a:bodyPr vert="horz" wrap="square" lIns="91440" tIns="45720" rIns="91440" bIns="45720" numCol="1" anchor="b" anchorCtr="0" compatLnSpc="1">
            <a:prstTxWarp prst="textNoShape">
              <a:avLst/>
            </a:prstTxWarp>
          </a:bodyPr>
          <a:lstStyle>
            <a:lvl1pPr algn="r">
              <a:defRPr sz="800">
                <a:solidFill>
                  <a:srgbClr val="8A90A1"/>
                </a:solidFill>
                <a:latin typeface="Arial" charset="0"/>
                <a:ea typeface="ＭＳ Ｐゴシック" charset="-128"/>
                <a:cs typeface="Arial" charset="0"/>
              </a:defRPr>
            </a:lvl1pPr>
          </a:lstStyle>
          <a:p>
            <a:pPr>
              <a:defRPr/>
            </a:pPr>
            <a:fld id="{245040BD-3B35-4C00-8B91-01F4C03FA203}" type="datetime1">
              <a:rPr lang="en-GB"/>
              <a:pPr>
                <a:defRPr/>
              </a:pPr>
              <a:t>2025-10-27</a:t>
            </a:fld>
            <a:endParaRPr lang="en-GB"/>
          </a:p>
        </p:txBody>
      </p:sp>
      <p:sp>
        <p:nvSpPr>
          <p:cNvPr id="5" name="Footer Placeholder 4"/>
          <p:cNvSpPr>
            <a:spLocks noGrp="1"/>
          </p:cNvSpPr>
          <p:nvPr>
            <p:ph type="ftr" sz="quarter" idx="3"/>
          </p:nvPr>
        </p:nvSpPr>
        <p:spPr>
          <a:xfrm>
            <a:off x="1323975" y="6356350"/>
            <a:ext cx="3209925" cy="365125"/>
          </a:xfrm>
          <a:prstGeom prst="rect">
            <a:avLst/>
          </a:prstGeom>
        </p:spPr>
        <p:txBody>
          <a:bodyPr vert="horz" lIns="91440" tIns="45720" rIns="91440" bIns="45720" rtlCol="0" anchor="b"/>
          <a:lstStyle>
            <a:lvl1pPr algn="r" fontAlgn="auto">
              <a:spcBef>
                <a:spcPts val="0"/>
              </a:spcBef>
              <a:spcAft>
                <a:spcPts val="0"/>
              </a:spcAft>
              <a:defRPr sz="800" b="0" i="0">
                <a:solidFill>
                  <a:schemeClr val="tx1">
                    <a:tint val="75000"/>
                  </a:schemeClr>
                </a:solidFill>
                <a:latin typeface="Arial"/>
                <a:ea typeface="+mn-ea"/>
                <a:cs typeface="Arial"/>
              </a:defRPr>
            </a:lvl1pPr>
          </a:lstStyle>
          <a:p>
            <a:pPr>
              <a:defRPr/>
            </a:pPr>
            <a:endParaRPr lang="en-GB" dirty="0"/>
          </a:p>
        </p:txBody>
      </p:sp>
      <p:sp>
        <p:nvSpPr>
          <p:cNvPr id="6" name="Slide Number Placeholder 5"/>
          <p:cNvSpPr>
            <a:spLocks noGrp="1"/>
          </p:cNvSpPr>
          <p:nvPr>
            <p:ph type="sldNum" sz="quarter" idx="4"/>
          </p:nvPr>
        </p:nvSpPr>
        <p:spPr>
          <a:xfrm>
            <a:off x="4632325" y="6356350"/>
            <a:ext cx="549275" cy="365125"/>
          </a:xfrm>
          <a:prstGeom prst="rect">
            <a:avLst/>
          </a:prstGeom>
        </p:spPr>
        <p:txBody>
          <a:bodyPr vert="horz" wrap="square" lIns="91440" tIns="45720" rIns="91440" bIns="45720" numCol="1" anchor="b" anchorCtr="0" compatLnSpc="1">
            <a:prstTxWarp prst="textNoShape">
              <a:avLst/>
            </a:prstTxWarp>
          </a:bodyPr>
          <a:lstStyle>
            <a:lvl1pPr algn="r">
              <a:defRPr sz="800">
                <a:solidFill>
                  <a:srgbClr val="8A90A1"/>
                </a:solidFill>
                <a:latin typeface="Arial" charset="0"/>
                <a:ea typeface="ＭＳ Ｐゴシック" charset="-128"/>
                <a:cs typeface="Arial" charset="0"/>
              </a:defRPr>
            </a:lvl1pPr>
          </a:lstStyle>
          <a:p>
            <a:pPr>
              <a:defRPr/>
            </a:pPr>
            <a:fld id="{71543FBA-5FF6-4A0C-9625-FE0E8250FDFB}" type="slidenum">
              <a:rPr lang="en-GB"/>
              <a:pPr>
                <a:defRPr/>
              </a:pPr>
              <a:t>‹#›</a:t>
            </a:fld>
            <a:endParaRPr lang="en-GB"/>
          </a:p>
        </p:txBody>
      </p:sp>
      <p:pic>
        <p:nvPicPr>
          <p:cNvPr id="1029" name="Picture 7" descr="EURAMET A4.jpg"/>
          <p:cNvPicPr>
            <a:picLocks noChangeAspect="1"/>
          </p:cNvPicPr>
          <p:nvPr userDrawn="1"/>
        </p:nvPicPr>
        <p:blipFill>
          <a:blip r:embed="rId10"/>
          <a:srcRect/>
          <a:stretch>
            <a:fillRect/>
          </a:stretch>
        </p:blipFill>
        <p:spPr bwMode="auto">
          <a:xfrm>
            <a:off x="6951663" y="227013"/>
            <a:ext cx="1968500" cy="1114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46" r:id="rId8"/>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tpart.eu/applicants" TargetMode="External"/><Relationship Id="rId13" Type="http://schemas.openxmlformats.org/officeDocument/2006/relationships/diagramColors" Target="../diagrams/colors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QuickStyle" Target="../diagrams/quickStyl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Layout" Target="../diagrams/layout7.xml"/><Relationship Id="rId5" Type="http://schemas.openxmlformats.org/officeDocument/2006/relationships/diagramQuickStyle" Target="../diagrams/quickStyle6.xml"/><Relationship Id="rId10" Type="http://schemas.openxmlformats.org/officeDocument/2006/relationships/diagramData" Target="../diagrams/data7.xml"/><Relationship Id="rId4" Type="http://schemas.openxmlformats.org/officeDocument/2006/relationships/diagramLayout" Target="../diagrams/layout6.xml"/><Relationship Id="rId9" Type="http://schemas.openxmlformats.org/officeDocument/2006/relationships/image" Target="../media/image6.png"/><Relationship Id="rId14"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hyperlink" Target="mailto:metrology@cencenelec.eu"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hyperlink" Target="https://www.cencenelec.eu/get-involved/research-and-innovation/collaboration-agreements/standards-metrology/" TargetMode="Externa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7.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hyperlink" Target="mailto:Eveline.domini@lne.fr"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uramet.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metpart.eu/" TargetMode="External"/><Relationship Id="rId4" Type="http://schemas.openxmlformats.org/officeDocument/2006/relationships/hyperlink" Target="https://www.euramet.org/research-innovation/metrology-partnershi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commission/presscorner/detail/en/qanda_25_636" TargetMode="External"/><Relationship Id="rId2" Type="http://schemas.openxmlformats.org/officeDocument/2006/relationships/hyperlink" Target="https://eur-lex.europa.eu/legal-content/EN/TXT/?uri=OJ:C_2025018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ission.europa.eu/topics/eu-competitiveness/clean-industrial-deal_en" TargetMode="External"/><Relationship Id="rId2" Type="http://schemas.openxmlformats.org/officeDocument/2006/relationships/hyperlink" Target="https://commission.europa.eu/topics/eu-competitiveness/ai-continent_en" TargetMode="External"/><Relationship Id="rId1" Type="http://schemas.openxmlformats.org/officeDocument/2006/relationships/slideLayout" Target="../slideLayouts/slideLayout2.xml"/><Relationship Id="rId5" Type="http://schemas.openxmlformats.org/officeDocument/2006/relationships/hyperlink" Target="https://ec.europa.eu/commission/presscorner/detail/en/ip_24_1570" TargetMode="External"/><Relationship Id="rId4" Type="http://schemas.openxmlformats.org/officeDocument/2006/relationships/hyperlink" Target="https://research-and-innovation.ec.europa.eu/research-area/industrial-research-and-innovation/chemicals-and-advanced-materials/advanced-materials-industrial-leadership_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etpart.eu/"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bwMode="auto">
          <a:xfrm>
            <a:off x="4040777" y="2221291"/>
            <a:ext cx="4720046" cy="284709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spcBef>
                <a:spcPts val="600"/>
              </a:spcBef>
              <a:spcAft>
                <a:spcPts val="600"/>
              </a:spcAft>
            </a:pPr>
            <a:r>
              <a:rPr lang="en-US" sz="2800" dirty="0">
                <a:latin typeface="+mn-lt"/>
                <a:cs typeface="Arial" panose="020B0604020202020204" pitchFamily="34" charset="0"/>
              </a:rPr>
              <a:t>The European Partnership on Metrology : Opportunities for standardization to collaborate on research projects in 2026  </a:t>
            </a:r>
            <a:endParaRPr lang="en-GB" sz="3200" dirty="0">
              <a:latin typeface="+mn-lt"/>
              <a:ea typeface="ＭＳ Ｐゴシック" pitchFamily="34" charset="-128"/>
              <a:cs typeface="Arial" panose="020B0604020202020204" pitchFamily="34" charset="0"/>
            </a:endParaRPr>
          </a:p>
        </p:txBody>
      </p:sp>
      <p:sp>
        <p:nvSpPr>
          <p:cNvPr id="9219" name="Rechteck 4"/>
          <p:cNvSpPr>
            <a:spLocks noChangeArrowheads="1"/>
          </p:cNvSpPr>
          <p:nvPr/>
        </p:nvSpPr>
        <p:spPr bwMode="auto">
          <a:xfrm>
            <a:off x="3731492" y="5076973"/>
            <a:ext cx="5412508" cy="892552"/>
          </a:xfrm>
          <a:prstGeom prst="rect">
            <a:avLst/>
          </a:prstGeom>
          <a:noFill/>
          <a:ln w="9525">
            <a:noFill/>
            <a:miter lim="800000"/>
            <a:headEnd/>
            <a:tailEnd/>
          </a:ln>
        </p:spPr>
        <p:txBody>
          <a:bodyPr wrap="square">
            <a:spAutoFit/>
          </a:bodyPr>
          <a:lstStyle/>
          <a:p>
            <a:pPr algn="ctr">
              <a:spcAft>
                <a:spcPts val="600"/>
              </a:spcAft>
            </a:pPr>
            <a:r>
              <a:rPr lang="fr-FR" sz="1400" b="1" dirty="0"/>
              <a:t>Robert GUNN (NPL) - Chair of STAIR EMPIR</a:t>
            </a:r>
          </a:p>
          <a:p>
            <a:pPr algn="ctr">
              <a:spcAft>
                <a:spcPts val="600"/>
              </a:spcAft>
            </a:pPr>
            <a:r>
              <a:rPr lang="fr-FR" sz="1400" b="1" dirty="0"/>
              <a:t>Eveline Domini – LNE </a:t>
            </a:r>
          </a:p>
          <a:p>
            <a:pPr algn="ctr"/>
            <a:r>
              <a:rPr lang="en-US" sz="1400" b="1" dirty="0">
                <a:latin typeface="Calibri" pitchFamily="34" charset="0"/>
              </a:rPr>
              <a:t>20 October 2025</a:t>
            </a:r>
            <a:endParaRPr lang="sl-SI" sz="1400" b="1" dirty="0">
              <a:latin typeface="Calibri" pitchFamily="34" charset="0"/>
            </a:endParaRPr>
          </a:p>
        </p:txBody>
      </p:sp>
      <p:sp>
        <p:nvSpPr>
          <p:cNvPr id="9221" name="Foliennummernplatzhalter 4"/>
          <p:cNvSpPr>
            <a:spLocks noGrp="1"/>
          </p:cNvSpPr>
          <p:nvPr>
            <p:ph type="sldNum" sz="quarter" idx="11"/>
          </p:nvPr>
        </p:nvSpPr>
        <p:spPr bwMode="auto">
          <a:noFill/>
          <a:ln>
            <a:miter lim="800000"/>
            <a:headEnd/>
            <a:tailEnd/>
          </a:ln>
        </p:spPr>
        <p:txBody>
          <a:bodyPr/>
          <a:lstStyle/>
          <a:p>
            <a:fld id="{797ABD56-8FFD-4809-ABAE-8288D419E4C8}" type="slidenum">
              <a:rPr lang="en-GB" smtClean="0">
                <a:ea typeface="ＭＳ Ｐゴシック" pitchFamily="34" charset="-128"/>
              </a:rPr>
              <a:pPr/>
              <a:t>1</a:t>
            </a:fld>
            <a:endParaRPr lang="en-GB">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p14="http://schemas.microsoft.com/office/powerpoint/2010/main" val="4159019493"/>
              </p:ext>
            </p:extLst>
          </p:nvPr>
        </p:nvGraphicFramePr>
        <p:xfrm>
          <a:off x="268940" y="220907"/>
          <a:ext cx="6511687" cy="841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contenu 2"/>
          <p:cNvSpPr>
            <a:spLocks noGrp="1"/>
          </p:cNvSpPr>
          <p:nvPr>
            <p:ph idx="1"/>
          </p:nvPr>
        </p:nvSpPr>
        <p:spPr>
          <a:xfrm>
            <a:off x="457201" y="1256781"/>
            <a:ext cx="4450975" cy="4868123"/>
          </a:xfrm>
        </p:spPr>
        <p:txBody>
          <a:bodyPr/>
          <a:lstStyle/>
          <a:p>
            <a:pPr fontAlgn="base">
              <a:spcAft>
                <a:spcPts val="600"/>
              </a:spcAft>
              <a:buFont typeface="Wingdings" panose="05000000000000000000" pitchFamily="2" charset="2"/>
              <a:buChar char="Ø"/>
            </a:pPr>
            <a:r>
              <a:rPr lang="en-US" altLang="fr-FR" sz="1600" dirty="0">
                <a:solidFill>
                  <a:srgbClr val="002060"/>
                </a:solidFill>
                <a:latin typeface="Arial" panose="020B0604020202020204" pitchFamily="34" charset="0"/>
                <a:cs typeface="Arial" panose="020B0604020202020204" pitchFamily="34" charset="0"/>
              </a:rPr>
              <a:t>Anyone can submit a </a:t>
            </a:r>
            <a:r>
              <a:rPr lang="en-US" altLang="fr-FR" sz="1600" b="1" dirty="0">
                <a:solidFill>
                  <a:srgbClr val="0070C0"/>
                </a:solidFill>
                <a:latin typeface="Arial" panose="020B0604020202020204" pitchFamily="34" charset="0"/>
                <a:cs typeface="Arial" panose="020B0604020202020204" pitchFamily="34" charset="0"/>
              </a:rPr>
              <a:t>Potential Research Topic (PRT) </a:t>
            </a:r>
            <a:endParaRPr lang="en-US" altLang="fr-FR" sz="1600" dirty="0">
              <a:solidFill>
                <a:srgbClr val="002060"/>
              </a:solidFill>
              <a:latin typeface="Arial" panose="020B0604020202020204" pitchFamily="34" charset="0"/>
              <a:cs typeface="Arial" panose="020B0604020202020204" pitchFamily="34" charset="0"/>
            </a:endParaRPr>
          </a:p>
          <a:p>
            <a:pPr fontAlgn="base">
              <a:spcBef>
                <a:spcPts val="600"/>
              </a:spcBef>
              <a:buFont typeface="Wingdings" panose="05000000000000000000" pitchFamily="2" charset="2"/>
              <a:buChar char="Ø"/>
            </a:pPr>
            <a:r>
              <a:rPr lang="en-US" altLang="fr-FR" sz="1600" b="1" dirty="0">
                <a:solidFill>
                  <a:srgbClr val="0070C0"/>
                </a:solidFill>
                <a:latin typeface="Arial" panose="020B0604020202020204" pitchFamily="34" charset="0"/>
                <a:cs typeface="Arial" panose="020B0604020202020204" pitchFamily="34" charset="0"/>
              </a:rPr>
              <a:t>PRT Template </a:t>
            </a:r>
            <a:r>
              <a:rPr lang="en-US" altLang="fr-FR" sz="1600" dirty="0">
                <a:latin typeface="Arial" panose="020B0604020202020204" pitchFamily="34" charset="0"/>
                <a:cs typeface="Arial" panose="020B0604020202020204" pitchFamily="34" charset="0"/>
              </a:rPr>
              <a:t>: </a:t>
            </a:r>
            <a:r>
              <a:rPr lang="en-US" altLang="fr-FR" sz="1400" b="1" dirty="0">
                <a:latin typeface="Arial" panose="020B0604020202020204" pitchFamily="34" charset="0"/>
                <a:cs typeface="Arial" panose="020B0604020202020204" pitchFamily="34" charset="0"/>
              </a:rPr>
              <a:t>5 pages maximum : </a:t>
            </a:r>
            <a:r>
              <a:rPr lang="en-US" altLang="fr-FR" sz="1400" dirty="0">
                <a:latin typeface="Arial" panose="020B0604020202020204" pitchFamily="34" charset="0"/>
                <a:cs typeface="Arial" panose="020B0604020202020204" pitchFamily="34" charset="0"/>
              </a:rPr>
              <a:t>the submitters, the scientific objectives, the stakeholder needs and the potential impact of the proposed research.</a:t>
            </a:r>
            <a:endParaRPr lang="en-US" altLang="fr-FR" sz="1400" b="1" dirty="0">
              <a:latin typeface="Arial" panose="020B0604020202020204" pitchFamily="34" charset="0"/>
              <a:cs typeface="Arial" panose="020B0604020202020204" pitchFamily="34" charset="0"/>
            </a:endParaRPr>
          </a:p>
          <a:p>
            <a:pPr fontAlgn="base">
              <a:spcBef>
                <a:spcPts val="600"/>
              </a:spcBef>
              <a:buFont typeface="Wingdings" panose="05000000000000000000" pitchFamily="2" charset="2"/>
              <a:buChar char="Ø"/>
            </a:pPr>
            <a:r>
              <a:rPr lang="en-US" altLang="fr-FR" sz="1600" b="1" dirty="0">
                <a:solidFill>
                  <a:srgbClr val="002060"/>
                </a:solidFill>
                <a:latin typeface="Arial" panose="020B0604020202020204" pitchFamily="34" charset="0"/>
                <a:cs typeface="Arial" panose="020B0604020202020204" pitchFamily="34" charset="0"/>
              </a:rPr>
              <a:t>What helps the selection of the PRT : </a:t>
            </a:r>
          </a:p>
          <a:p>
            <a:pPr lvl="1">
              <a:spcBef>
                <a:spcPts val="600"/>
              </a:spcBef>
              <a:spcAft>
                <a:spcPts val="0"/>
              </a:spcAft>
              <a:buFont typeface="Wingdings" panose="05000000000000000000" pitchFamily="2" charset="2"/>
              <a:buChar char="Ø"/>
            </a:pPr>
            <a:r>
              <a:rPr lang="en-US" altLang="fr-FR" sz="1400" dirty="0">
                <a:solidFill>
                  <a:srgbClr val="002060"/>
                </a:solidFill>
                <a:latin typeface="Arial" panose="020B0604020202020204" pitchFamily="34" charset="0"/>
                <a:cs typeface="Arial" panose="020B0604020202020204" pitchFamily="34" charset="0"/>
              </a:rPr>
              <a:t>Early discussion between </a:t>
            </a:r>
            <a:r>
              <a:rPr lang="en-US" altLang="fr-FR" sz="1400" dirty="0" err="1">
                <a:solidFill>
                  <a:srgbClr val="002060"/>
                </a:solidFill>
                <a:latin typeface="Arial" panose="020B0604020202020204" pitchFamily="34" charset="0"/>
                <a:cs typeface="Arial" panose="020B0604020202020204" pitchFamily="34" charset="0"/>
              </a:rPr>
              <a:t>metrologist</a:t>
            </a:r>
            <a:r>
              <a:rPr lang="en-US" altLang="fr-FR" sz="1400" dirty="0">
                <a:solidFill>
                  <a:srgbClr val="002060"/>
                </a:solidFill>
                <a:latin typeface="Arial" panose="020B0604020202020204" pitchFamily="34" charset="0"/>
                <a:cs typeface="Arial" panose="020B0604020202020204" pitchFamily="34" charset="0"/>
              </a:rPr>
              <a:t> and </a:t>
            </a:r>
            <a:r>
              <a:rPr lang="en-US" altLang="fr-FR" sz="1400" dirty="0" err="1">
                <a:solidFill>
                  <a:srgbClr val="002060"/>
                </a:solidFill>
                <a:latin typeface="Arial" panose="020B0604020202020204" pitchFamily="34" charset="0"/>
                <a:cs typeface="Arial" panose="020B0604020202020204" pitchFamily="34" charset="0"/>
              </a:rPr>
              <a:t>standardisation</a:t>
            </a:r>
            <a:r>
              <a:rPr lang="en-US" altLang="fr-FR" sz="1400" dirty="0">
                <a:solidFill>
                  <a:srgbClr val="002060"/>
                </a:solidFill>
                <a:latin typeface="Arial" panose="020B0604020202020204" pitchFamily="34" charset="0"/>
                <a:cs typeface="Arial" panose="020B0604020202020204" pitchFamily="34" charset="0"/>
              </a:rPr>
              <a:t> experts</a:t>
            </a:r>
          </a:p>
          <a:p>
            <a:pPr lvl="1">
              <a:spcBef>
                <a:spcPts val="0"/>
              </a:spcBef>
              <a:spcAft>
                <a:spcPts val="0"/>
              </a:spcAft>
              <a:buFont typeface="Wingdings" panose="05000000000000000000" pitchFamily="2" charset="2"/>
              <a:buChar char="Ø"/>
            </a:pPr>
            <a:r>
              <a:rPr lang="en-US" altLang="fr-FR" sz="1400" dirty="0">
                <a:solidFill>
                  <a:srgbClr val="002060"/>
                </a:solidFill>
                <a:latin typeface="Arial" panose="020B0604020202020204" pitchFamily="34" charset="0"/>
                <a:cs typeface="Arial" panose="020B0604020202020204" pitchFamily="34" charset="0"/>
              </a:rPr>
              <a:t>CEN-CENELEC co-authoring the PRT </a:t>
            </a:r>
          </a:p>
          <a:p>
            <a:pPr lvl="1">
              <a:spcBef>
                <a:spcPts val="0"/>
              </a:spcBef>
              <a:spcAft>
                <a:spcPts val="0"/>
              </a:spcAft>
              <a:buFont typeface="Wingdings" panose="05000000000000000000" pitchFamily="2" charset="2"/>
              <a:buChar char="Ø"/>
            </a:pPr>
            <a:r>
              <a:rPr lang="en-US" altLang="fr-FR" sz="1400" dirty="0">
                <a:solidFill>
                  <a:srgbClr val="002060"/>
                </a:solidFill>
                <a:latin typeface="Arial" panose="020B0604020202020204" pitchFamily="34" charset="0"/>
                <a:cs typeface="Arial" panose="020B0604020202020204" pitchFamily="34" charset="0"/>
              </a:rPr>
              <a:t>Need from the CEN STAIR consultation </a:t>
            </a:r>
          </a:p>
          <a:p>
            <a:pPr lvl="1">
              <a:spcBef>
                <a:spcPts val="0"/>
              </a:spcBef>
              <a:spcAft>
                <a:spcPts val="600"/>
              </a:spcAft>
              <a:buFont typeface="Wingdings" panose="05000000000000000000" pitchFamily="2" charset="2"/>
              <a:buChar char="Ø"/>
            </a:pPr>
            <a:r>
              <a:rPr lang="en-US" sz="1400" dirty="0">
                <a:solidFill>
                  <a:srgbClr val="002060"/>
                </a:solidFill>
                <a:latin typeface="Arial" panose="020B0604020202020204" pitchFamily="34" charset="0"/>
                <a:cs typeface="Arial" panose="020B0604020202020204" pitchFamily="34" charset="0"/>
              </a:rPr>
              <a:t>3 metrology institutes with a potential budget</a:t>
            </a:r>
            <a:r>
              <a:rPr lang="en-US" sz="1600" dirty="0">
                <a:solidFill>
                  <a:srgbClr val="002060"/>
                </a:solidFill>
                <a:latin typeface="Arial" panose="020B0604020202020204" pitchFamily="34" charset="0"/>
                <a:cs typeface="Arial" panose="020B0604020202020204" pitchFamily="34" charset="0"/>
              </a:rPr>
              <a:t>. </a:t>
            </a:r>
            <a:endParaRPr lang="en-US" sz="1600" b="1" dirty="0">
              <a:solidFill>
                <a:srgbClr val="002060"/>
              </a:solidFill>
              <a:latin typeface="Arial" panose="020B0604020202020204" pitchFamily="34" charset="0"/>
              <a:cs typeface="Arial" panose="020B0604020202020204" pitchFamily="34" charset="0"/>
            </a:endParaRPr>
          </a:p>
          <a:p>
            <a:pPr>
              <a:spcBef>
                <a:spcPts val="0"/>
              </a:spcBef>
              <a:spcAft>
                <a:spcPts val="600"/>
              </a:spcAft>
              <a:buFont typeface="Wingdings" panose="05000000000000000000" pitchFamily="2" charset="2"/>
              <a:buChar char="Ø"/>
            </a:pPr>
            <a:r>
              <a:rPr lang="en-US" altLang="fr-FR" sz="1600" dirty="0">
                <a:solidFill>
                  <a:srgbClr val="002060"/>
                </a:solidFill>
                <a:latin typeface="Arial" panose="020B0604020202020204" pitchFamily="34" charset="0"/>
                <a:cs typeface="Arial" panose="020B0604020202020204" pitchFamily="34" charset="0"/>
              </a:rPr>
              <a:t>It does not imply any commitment of submitters even when the PRT is selected.</a:t>
            </a:r>
          </a:p>
          <a:p>
            <a:pPr fontAlgn="base">
              <a:spcBef>
                <a:spcPts val="0"/>
              </a:spcBef>
              <a:spcAft>
                <a:spcPts val="1200"/>
              </a:spcAft>
              <a:buFont typeface="Wingdings" panose="05000000000000000000" pitchFamily="2" charset="2"/>
              <a:buChar char="Ø"/>
            </a:pPr>
            <a:r>
              <a:rPr lang="en-US" altLang="fr-FR" sz="1800" i="1" dirty="0">
                <a:solidFill>
                  <a:srgbClr val="C00000"/>
                </a:solidFill>
                <a:latin typeface="Arial" panose="020B0604020202020204" pitchFamily="34" charset="0"/>
                <a:cs typeface="Arial" panose="020B0604020202020204" pitchFamily="34" charset="0"/>
              </a:rPr>
              <a:t>Call 2026 : PRT to be submitted from </a:t>
            </a:r>
            <a:br>
              <a:rPr lang="en-US" altLang="fr-FR" sz="1800" i="1" dirty="0">
                <a:solidFill>
                  <a:srgbClr val="C00000"/>
                </a:solidFill>
                <a:latin typeface="Arial" panose="020B0604020202020204" pitchFamily="34" charset="0"/>
                <a:cs typeface="Arial" panose="020B0604020202020204" pitchFamily="34" charset="0"/>
              </a:rPr>
            </a:br>
            <a:r>
              <a:rPr lang="en-US" altLang="fr-FR" sz="1800" i="1" dirty="0">
                <a:solidFill>
                  <a:srgbClr val="C00000"/>
                </a:solidFill>
                <a:latin typeface="Arial" panose="020B0604020202020204" pitchFamily="34" charset="0"/>
                <a:cs typeface="Arial" panose="020B0604020202020204" pitchFamily="34" charset="0"/>
              </a:rPr>
              <a:t>8 January to 16 February 2026.</a:t>
            </a:r>
          </a:p>
          <a:p>
            <a:pPr fontAlgn="base">
              <a:spcAft>
                <a:spcPts val="600"/>
              </a:spcAft>
              <a:buFont typeface="Wingdings" panose="05000000000000000000" pitchFamily="2" charset="2"/>
              <a:buChar char="Ø"/>
            </a:pPr>
            <a:endParaRPr lang="en-US" altLang="fr-FR" sz="16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10</a:t>
            </a:fld>
            <a:endParaRPr lang="en-GB" dirty="0"/>
          </a:p>
        </p:txBody>
      </p:sp>
      <p:sp>
        <p:nvSpPr>
          <p:cNvPr id="8" name="Rectangle 7"/>
          <p:cNvSpPr/>
          <p:nvPr/>
        </p:nvSpPr>
        <p:spPr>
          <a:xfrm>
            <a:off x="5400338" y="6236296"/>
            <a:ext cx="3636085" cy="276999"/>
          </a:xfrm>
          <a:prstGeom prst="rect">
            <a:avLst/>
          </a:prstGeom>
        </p:spPr>
        <p:txBody>
          <a:bodyPr wrap="square">
            <a:spAutoFit/>
          </a:bodyPr>
          <a:lstStyle/>
          <a:p>
            <a:pPr lvl="0">
              <a:spcAft>
                <a:spcPts val="0"/>
              </a:spcAft>
            </a:pPr>
            <a:r>
              <a:rPr lang="fr-FR" altLang="fr-FR" sz="1200" dirty="0" err="1">
                <a:solidFill>
                  <a:srgbClr val="0070C0"/>
                </a:solidFill>
                <a:latin typeface="Arial" panose="020B0604020202020204" pitchFamily="34" charset="0"/>
                <a:cs typeface="Arial" panose="020B0604020202020204" pitchFamily="34" charset="0"/>
              </a:rPr>
              <a:t>Available</a:t>
            </a:r>
            <a:r>
              <a:rPr lang="fr-FR" altLang="fr-FR" sz="1200" dirty="0">
                <a:solidFill>
                  <a:srgbClr val="0070C0"/>
                </a:solidFill>
                <a:latin typeface="Arial" panose="020B0604020202020204" pitchFamily="34" charset="0"/>
                <a:cs typeface="Arial" panose="020B0604020202020204" pitchFamily="34" charset="0"/>
              </a:rPr>
              <a:t> at </a:t>
            </a:r>
            <a:r>
              <a:rPr lang="fr-FR" altLang="fr-FR" sz="1200" dirty="0">
                <a:solidFill>
                  <a:srgbClr val="0070C0"/>
                </a:solidFill>
                <a:latin typeface="Arial" panose="020B0604020202020204" pitchFamily="34" charset="0"/>
                <a:cs typeface="Arial" panose="020B0604020202020204" pitchFamily="34" charset="0"/>
                <a:hlinkClick r:id="rId8"/>
              </a:rPr>
              <a:t>http://www.metpart.eu/applicants</a:t>
            </a:r>
            <a:endParaRPr lang="fr-FR" altLang="fr-FR" sz="1200" dirty="0">
              <a:solidFill>
                <a:srgbClr val="0070C0"/>
              </a:solidFill>
              <a:latin typeface="Arial" panose="020B0604020202020204" pitchFamily="34" charset="0"/>
              <a:cs typeface="Arial" panose="020B0604020202020204" pitchFamily="34" charset="0"/>
            </a:endParaRPr>
          </a:p>
        </p:txBody>
      </p:sp>
      <p:sp>
        <p:nvSpPr>
          <p:cNvPr id="11" name="Espace réservé du contenu 2"/>
          <p:cNvSpPr txBox="1">
            <a:spLocks/>
          </p:cNvSpPr>
          <p:nvPr/>
        </p:nvSpPr>
        <p:spPr>
          <a:xfrm>
            <a:off x="4908176" y="1395326"/>
            <a:ext cx="4128247" cy="4525963"/>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chemeClr val="tx1"/>
                </a:solidFill>
                <a:latin typeface="Calibri" pitchFamily="34" charset="0"/>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ts val="600"/>
              </a:spcAft>
              <a:buFont typeface="Wingdings" panose="05000000000000000000" pitchFamily="2" charset="2"/>
              <a:buChar char="Ø"/>
            </a:pPr>
            <a:endParaRPr lang="en-US" altLang="fr-FR" sz="1600" dirty="0">
              <a:solidFill>
                <a:srgbClr val="002060"/>
              </a:solidFill>
              <a:latin typeface="Arial" panose="020B0604020202020204" pitchFamily="34" charset="0"/>
              <a:cs typeface="Arial" panose="020B0604020202020204" pitchFamily="34" charset="0"/>
            </a:endParaRPr>
          </a:p>
          <a:p>
            <a:pPr fontAlgn="base">
              <a:spcBef>
                <a:spcPts val="600"/>
              </a:spcBef>
              <a:buFont typeface="Wingdings" panose="05000000000000000000" pitchFamily="2" charset="2"/>
              <a:buChar char="Ø"/>
            </a:pPr>
            <a:endParaRPr lang="en-US" altLang="fr-FR" sz="1600" b="1" dirty="0">
              <a:solidFill>
                <a:srgbClr val="00206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9"/>
          <a:stretch>
            <a:fillRect/>
          </a:stretch>
        </p:blipFill>
        <p:spPr>
          <a:xfrm>
            <a:off x="5442151" y="1570196"/>
            <a:ext cx="3060296" cy="4554708"/>
          </a:xfrm>
          <a:prstGeom prst="rect">
            <a:avLst/>
          </a:prstGeom>
          <a:ln>
            <a:solidFill>
              <a:schemeClr val="tx1"/>
            </a:solidFill>
          </a:ln>
        </p:spPr>
      </p:pic>
      <p:graphicFrame>
        <p:nvGraphicFramePr>
          <p:cNvPr id="5" name="Diagramme 4"/>
          <p:cNvGraphicFramePr/>
          <p:nvPr>
            <p:extLst>
              <p:ext uri="{D42A27DB-BD31-4B8C-83A1-F6EECF244321}">
                <p14:modId xmlns:p14="http://schemas.microsoft.com/office/powerpoint/2010/main" val="3359347396"/>
              </p:ext>
            </p:extLst>
          </p:nvPr>
        </p:nvGraphicFramePr>
        <p:xfrm>
          <a:off x="6038305" y="1131592"/>
          <a:ext cx="1867988" cy="3693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2194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98311706"/>
              </p:ext>
            </p:extLst>
          </p:nvPr>
        </p:nvGraphicFramePr>
        <p:xfrm>
          <a:off x="336176" y="254727"/>
          <a:ext cx="6526178" cy="99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contenu 2"/>
          <p:cNvSpPr>
            <a:spLocks noGrp="1"/>
          </p:cNvSpPr>
          <p:nvPr>
            <p:ph idx="1"/>
          </p:nvPr>
        </p:nvSpPr>
        <p:spPr>
          <a:xfrm>
            <a:off x="457200" y="1600200"/>
            <a:ext cx="7850221" cy="4525963"/>
          </a:xfrm>
        </p:spPr>
        <p:txBody>
          <a:bodyPr/>
          <a:lstStyle/>
          <a:p>
            <a:pPr fontAlgn="base">
              <a:spcAft>
                <a:spcPct val="0"/>
              </a:spcAft>
              <a:buFont typeface="Wingdings" panose="05000000000000000000" pitchFamily="2" charset="2"/>
              <a:buChar char="Ø"/>
            </a:pPr>
            <a:r>
              <a:rPr lang="en-US" altLang="fr-FR" sz="1800" b="1" dirty="0">
                <a:solidFill>
                  <a:srgbClr val="0070C0"/>
                </a:solidFill>
                <a:latin typeface="Arial" panose="020B0604020202020204" pitchFamily="34" charset="0"/>
                <a:cs typeface="Arial" panose="020B0604020202020204" pitchFamily="34" charset="0"/>
              </a:rPr>
              <a:t>Selected Research Topics are public </a:t>
            </a:r>
          </a:p>
          <a:p>
            <a:pPr fontAlgn="base">
              <a:spcAft>
                <a:spcPct val="0"/>
              </a:spcAft>
              <a:buFont typeface="Wingdings" panose="05000000000000000000" pitchFamily="2" charset="2"/>
              <a:buChar char="Ø"/>
            </a:pPr>
            <a:r>
              <a:rPr lang="en-US" altLang="fr-FR" sz="1800" dirty="0">
                <a:latin typeface="Arial" panose="020B0604020202020204" pitchFamily="34" charset="0"/>
                <a:cs typeface="Arial" panose="020B0604020202020204" pitchFamily="34" charset="0"/>
              </a:rPr>
              <a:t>Forming the consortium, writing and costing the proposal</a:t>
            </a:r>
          </a:p>
          <a:p>
            <a:pPr fontAlgn="base">
              <a:spcAft>
                <a:spcPct val="0"/>
              </a:spcAft>
              <a:buFont typeface="Wingdings" panose="05000000000000000000" pitchFamily="2" charset="2"/>
              <a:buChar char="Ø"/>
            </a:pPr>
            <a:r>
              <a:rPr lang="en-US" altLang="fr-FR" sz="1800" dirty="0">
                <a:latin typeface="Arial" panose="020B0604020202020204" pitchFamily="34" charset="0"/>
                <a:cs typeface="Arial" panose="020B0604020202020204" pitchFamily="34" charset="0"/>
              </a:rPr>
              <a:t>Partners and Stakeholders decide how much they want to be involved and contribute to the works :</a:t>
            </a:r>
          </a:p>
          <a:p>
            <a:pPr lvl="1">
              <a:buFont typeface="Wingdings" panose="05000000000000000000" pitchFamily="2" charset="2"/>
              <a:buChar char="§"/>
            </a:pPr>
            <a:r>
              <a:rPr lang="en-US" altLang="fr-FR" sz="1600" dirty="0"/>
              <a:t>Have valid contributions and deliver tasks that can be funded.  </a:t>
            </a:r>
          </a:p>
          <a:p>
            <a:pPr marL="457200" lvl="1" indent="0">
              <a:buNone/>
            </a:pPr>
            <a:r>
              <a:rPr lang="en-US" altLang="fr-FR" sz="1600" dirty="0"/>
              <a:t>     Standardization representatives can be leaders of the impact Work    </a:t>
            </a:r>
            <a:br>
              <a:rPr lang="en-US" altLang="fr-FR" sz="1600" dirty="0"/>
            </a:br>
            <a:r>
              <a:rPr lang="en-US" altLang="fr-FR" sz="1600" dirty="0"/>
              <a:t>     Package. Funded and unfunded partners sign an agreement with EURAMET.</a:t>
            </a:r>
          </a:p>
          <a:p>
            <a:pPr lvl="1">
              <a:buFont typeface="Wingdings" panose="05000000000000000000" pitchFamily="2" charset="2"/>
              <a:buChar char="§"/>
            </a:pPr>
            <a:r>
              <a:rPr lang="en-US" altLang="fr-FR" sz="1600" dirty="0"/>
              <a:t>Offer guidance/support without any tasks to deliver and don’t sign an agreement (collaborator or member of the stakeholder group).</a:t>
            </a:r>
          </a:p>
          <a:p>
            <a:pPr fontAlgn="base">
              <a:spcAft>
                <a:spcPct val="0"/>
              </a:spcAft>
              <a:buFont typeface="Wingdings" panose="05000000000000000000" pitchFamily="2" charset="2"/>
              <a:buChar char="Ø"/>
            </a:pPr>
            <a:r>
              <a:rPr lang="fr-FR" altLang="fr-FR" sz="1800" dirty="0">
                <a:latin typeface="Arial" panose="020B0604020202020204" pitchFamily="34" charset="0"/>
                <a:cs typeface="Arial" panose="020B0604020202020204" pitchFamily="34" charset="0"/>
              </a:rPr>
              <a:t>The standardisation group </a:t>
            </a:r>
            <a:r>
              <a:rPr lang="fr-FR" altLang="fr-FR" sz="1800" dirty="0" err="1">
                <a:latin typeface="Arial" panose="020B0604020202020204" pitchFamily="34" charset="0"/>
                <a:cs typeface="Arial" panose="020B0604020202020204" pitchFamily="34" charset="0"/>
              </a:rPr>
              <a:t>generally</a:t>
            </a:r>
            <a:r>
              <a:rPr lang="fr-FR" altLang="fr-FR" sz="1800" dirty="0">
                <a:latin typeface="Arial" panose="020B0604020202020204" pitchFamily="34" charset="0"/>
                <a:cs typeface="Arial" panose="020B0604020202020204" pitchFamily="34" charset="0"/>
              </a:rPr>
              <a:t> </a:t>
            </a:r>
            <a:r>
              <a:rPr lang="fr-FR" altLang="fr-FR" sz="1800" dirty="0" err="1">
                <a:latin typeface="Arial" panose="020B0604020202020204" pitchFamily="34" charset="0"/>
                <a:cs typeface="Arial" panose="020B0604020202020204" pitchFamily="34" charset="0"/>
              </a:rPr>
              <a:t>provides</a:t>
            </a:r>
            <a:r>
              <a:rPr lang="fr-FR" altLang="fr-FR" sz="1800" dirty="0">
                <a:latin typeface="Arial" panose="020B0604020202020204" pitchFamily="34" charset="0"/>
                <a:cs typeface="Arial" panose="020B0604020202020204" pitchFamily="34" charset="0"/>
              </a:rPr>
              <a:t> a </a:t>
            </a:r>
            <a:r>
              <a:rPr lang="fr-FR" altLang="fr-FR" sz="1800" dirty="0" err="1">
                <a:latin typeface="Arial" panose="020B0604020202020204" pitchFamily="34" charset="0"/>
                <a:cs typeface="Arial" panose="020B0604020202020204" pitchFamily="34" charset="0"/>
              </a:rPr>
              <a:t>letter</a:t>
            </a:r>
            <a:r>
              <a:rPr lang="fr-FR" altLang="fr-FR" sz="1800" dirty="0">
                <a:latin typeface="Arial" panose="020B0604020202020204" pitchFamily="34" charset="0"/>
                <a:cs typeface="Arial" panose="020B0604020202020204" pitchFamily="34" charset="0"/>
              </a:rPr>
              <a:t> of support </a:t>
            </a:r>
            <a:r>
              <a:rPr lang="fr-FR" altLang="fr-FR" sz="1800" dirty="0" err="1">
                <a:latin typeface="Arial" panose="020B0604020202020204" pitchFamily="34" charset="0"/>
                <a:cs typeface="Arial" panose="020B0604020202020204" pitchFamily="34" charset="0"/>
              </a:rPr>
              <a:t>joined</a:t>
            </a:r>
            <a:r>
              <a:rPr lang="fr-FR" altLang="fr-FR" sz="1800" dirty="0">
                <a:latin typeface="Arial" panose="020B0604020202020204" pitchFamily="34" charset="0"/>
                <a:cs typeface="Arial" panose="020B0604020202020204" pitchFamily="34" charset="0"/>
              </a:rPr>
              <a:t> to the </a:t>
            </a:r>
            <a:r>
              <a:rPr lang="fr-FR" altLang="fr-FR" sz="1800" dirty="0" err="1">
                <a:latin typeface="Arial" panose="020B0604020202020204" pitchFamily="34" charset="0"/>
                <a:cs typeface="Arial" panose="020B0604020202020204" pitchFamily="34" charset="0"/>
              </a:rPr>
              <a:t>project</a:t>
            </a:r>
            <a:r>
              <a:rPr lang="fr-FR" altLang="fr-FR" sz="1800" dirty="0">
                <a:latin typeface="Arial" panose="020B0604020202020204" pitchFamily="34" charset="0"/>
                <a:cs typeface="Arial" panose="020B0604020202020204" pitchFamily="34" charset="0"/>
              </a:rPr>
              <a:t> </a:t>
            </a:r>
            <a:r>
              <a:rPr lang="fr-FR" altLang="fr-FR" sz="1800" dirty="0" err="1">
                <a:latin typeface="Arial" panose="020B0604020202020204" pitchFamily="34" charset="0"/>
                <a:cs typeface="Arial" panose="020B0604020202020204" pitchFamily="34" charset="0"/>
              </a:rPr>
              <a:t>proposal</a:t>
            </a:r>
            <a:r>
              <a:rPr lang="fr-FR" altLang="fr-FR" sz="1800" dirty="0">
                <a:latin typeface="Arial" panose="020B0604020202020204" pitchFamily="34" charset="0"/>
                <a:cs typeface="Arial" panose="020B0604020202020204" pitchFamily="34" charset="0"/>
              </a:rPr>
              <a:t> to </a:t>
            </a:r>
            <a:r>
              <a:rPr lang="fr-FR" altLang="fr-FR" sz="1800" dirty="0" err="1">
                <a:latin typeface="Arial" panose="020B0604020202020204" pitchFamily="34" charset="0"/>
                <a:cs typeface="Arial" panose="020B0604020202020204" pitchFamily="34" charset="0"/>
              </a:rPr>
              <a:t>demonstrate</a:t>
            </a:r>
            <a:r>
              <a:rPr lang="fr-FR" altLang="fr-FR" sz="1800" dirty="0">
                <a:latin typeface="Arial" panose="020B0604020202020204" pitchFamily="34" charset="0"/>
                <a:cs typeface="Arial" panose="020B0604020202020204" pitchFamily="34" charset="0"/>
              </a:rPr>
              <a:t> the support of the standardisation. </a:t>
            </a:r>
          </a:p>
          <a:p>
            <a:pPr fontAlgn="base">
              <a:spcAft>
                <a:spcPct val="0"/>
              </a:spcAft>
              <a:buFont typeface="Wingdings" panose="05000000000000000000" pitchFamily="2" charset="2"/>
              <a:buChar char="Ø"/>
            </a:pPr>
            <a:r>
              <a:rPr lang="en-US" altLang="fr-FR" sz="1800" i="1" dirty="0">
                <a:solidFill>
                  <a:srgbClr val="C00000"/>
                </a:solidFill>
                <a:latin typeface="Arial" panose="020B0604020202020204" pitchFamily="34" charset="0"/>
                <a:cs typeface="Arial" panose="020B0604020202020204" pitchFamily="34" charset="0"/>
              </a:rPr>
              <a:t>Call 2026 : JRP proposals to be submitted from </a:t>
            </a:r>
            <a:br>
              <a:rPr lang="en-US" altLang="fr-FR" sz="1800" i="1" dirty="0">
                <a:solidFill>
                  <a:srgbClr val="C00000"/>
                </a:solidFill>
                <a:latin typeface="Arial" panose="020B0604020202020204" pitchFamily="34" charset="0"/>
                <a:cs typeface="Arial" panose="020B0604020202020204" pitchFamily="34" charset="0"/>
              </a:rPr>
            </a:br>
            <a:r>
              <a:rPr lang="en-US" altLang="fr-FR" sz="1800" i="1" dirty="0">
                <a:solidFill>
                  <a:srgbClr val="C00000"/>
                </a:solidFill>
                <a:latin typeface="Arial" panose="020B0604020202020204" pitchFamily="34" charset="0"/>
                <a:cs typeface="Arial" panose="020B0604020202020204" pitchFamily="34" charset="0"/>
              </a:rPr>
              <a:t>24 June to 28 September 2026.</a:t>
            </a:r>
          </a:p>
          <a:p>
            <a:pPr fontAlgn="base">
              <a:spcAft>
                <a:spcPct val="0"/>
              </a:spcAft>
              <a:buFont typeface="Wingdings" panose="05000000000000000000" pitchFamily="2" charset="2"/>
              <a:buChar char="Ø"/>
            </a:pPr>
            <a:endParaRPr lang="fr-FR" altLang="fr-FR" sz="18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11</a:t>
            </a:fld>
            <a:endParaRPr lang="en-GB" dirty="0"/>
          </a:p>
        </p:txBody>
      </p:sp>
    </p:spTree>
    <p:extLst>
      <p:ext uri="{BB962C8B-B14F-4D97-AF65-F5344CB8AC3E}">
        <p14:creationId xmlns:p14="http://schemas.microsoft.com/office/powerpoint/2010/main" val="26246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2006034809"/>
              </p:ext>
            </p:extLst>
          </p:nvPr>
        </p:nvGraphicFramePr>
        <p:xfrm>
          <a:off x="294304" y="187492"/>
          <a:ext cx="6465084" cy="99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contenu 2"/>
          <p:cNvSpPr>
            <a:spLocks noGrp="1"/>
          </p:cNvSpPr>
          <p:nvPr>
            <p:ph idx="1"/>
          </p:nvPr>
        </p:nvSpPr>
        <p:spPr>
          <a:xfrm>
            <a:off x="457200" y="1405647"/>
            <a:ext cx="7947498" cy="5277255"/>
          </a:xfrm>
        </p:spPr>
        <p:txBody>
          <a:bodyPr/>
          <a:lstStyle/>
          <a:p>
            <a:pPr fontAlgn="base">
              <a:spcAft>
                <a:spcPct val="0"/>
              </a:spcAft>
              <a:buFont typeface="Wingdings" panose="05000000000000000000" pitchFamily="2" charset="2"/>
              <a:buChar char="Ø"/>
            </a:pPr>
            <a:r>
              <a:rPr lang="en-US" altLang="fr-FR" sz="1800" dirty="0">
                <a:solidFill>
                  <a:srgbClr val="002060"/>
                </a:solidFill>
                <a:latin typeface="Arial" panose="020B0604020202020204" pitchFamily="34" charset="0"/>
                <a:cs typeface="Arial" panose="020B0604020202020204" pitchFamily="34" charset="0"/>
              </a:rPr>
              <a:t>Each year, all CEN and CENELEC TC/SCs are invited to submit their needs for metrology research to CEN-CENELEC Research &amp; Innovation.</a:t>
            </a:r>
          </a:p>
          <a:p>
            <a:pPr marL="0" indent="0" fontAlgn="base">
              <a:spcAft>
                <a:spcPct val="0"/>
              </a:spcAft>
              <a:buNone/>
            </a:pPr>
            <a:r>
              <a:rPr lang="en-US" altLang="fr-FR" sz="1800" dirty="0">
                <a:solidFill>
                  <a:srgbClr val="002060"/>
                </a:solidFill>
                <a:latin typeface="Arial" panose="020B0604020202020204" pitchFamily="34" charset="0"/>
                <a:cs typeface="Arial" panose="020B0604020202020204" pitchFamily="34" charset="0"/>
              </a:rPr>
              <a:t>	</a:t>
            </a:r>
            <a:r>
              <a:rPr lang="en-US" altLang="fr-FR" sz="1800" b="1" dirty="0">
                <a:solidFill>
                  <a:schemeClr val="accent2"/>
                </a:solidFill>
                <a:latin typeface="Arial" panose="020B0604020202020204" pitchFamily="34" charset="0"/>
                <a:cs typeface="Arial" panose="020B0604020202020204" pitchFamily="34" charset="0"/>
              </a:rPr>
              <a:t>October 2025:  email sent to all CEN and CENELEC TC/SCs.   </a:t>
            </a:r>
          </a:p>
          <a:p>
            <a:pPr marL="0" indent="0" fontAlgn="base">
              <a:spcAft>
                <a:spcPct val="0"/>
              </a:spcAft>
              <a:buNone/>
            </a:pPr>
            <a:r>
              <a:rPr lang="en-US" altLang="fr-FR" sz="1800" b="1" dirty="0">
                <a:solidFill>
                  <a:schemeClr val="accent2"/>
                </a:solidFill>
                <a:latin typeface="Arial" panose="020B0604020202020204" pitchFamily="34" charset="0"/>
                <a:cs typeface="Arial" panose="020B0604020202020204" pitchFamily="34" charset="0"/>
              </a:rPr>
              <a:t>	The Response Form has to be sent to </a:t>
            </a:r>
            <a:r>
              <a:rPr lang="en-US" altLang="fr-FR" sz="1800" b="1" dirty="0">
                <a:solidFill>
                  <a:schemeClr val="accent2"/>
                </a:solidFill>
                <a:latin typeface="Arial" panose="020B0604020202020204" pitchFamily="34" charset="0"/>
                <a:cs typeface="Arial" panose="020B0604020202020204" pitchFamily="34" charset="0"/>
                <a:hlinkClick r:id="rId8"/>
              </a:rPr>
              <a:t>metrology@cencenelec.eu</a:t>
            </a:r>
            <a:endParaRPr lang="en-US" altLang="fr-FR" sz="1800" b="1" dirty="0">
              <a:solidFill>
                <a:schemeClr val="accent2"/>
              </a:solidFill>
              <a:latin typeface="Arial" panose="020B0604020202020204" pitchFamily="34" charset="0"/>
              <a:cs typeface="Arial" panose="020B0604020202020204" pitchFamily="34" charset="0"/>
            </a:endParaRPr>
          </a:p>
          <a:p>
            <a:pPr marL="0" indent="0" fontAlgn="base">
              <a:spcAft>
                <a:spcPct val="0"/>
              </a:spcAft>
              <a:buNone/>
            </a:pPr>
            <a:r>
              <a:rPr lang="en-US" altLang="fr-FR" sz="1800" b="1" dirty="0">
                <a:solidFill>
                  <a:schemeClr val="accent2"/>
                </a:solidFill>
                <a:latin typeface="Arial" panose="020B0604020202020204" pitchFamily="34" charset="0"/>
                <a:cs typeface="Arial" panose="020B0604020202020204" pitchFamily="34" charset="0"/>
              </a:rPr>
              <a:t> 	by 16 December 2025.</a:t>
            </a:r>
            <a:r>
              <a:rPr lang="en-US" altLang="fr-FR" sz="1800" dirty="0">
                <a:solidFill>
                  <a:srgbClr val="C00000"/>
                </a:solidFill>
                <a:latin typeface="Arial" panose="020B0604020202020204" pitchFamily="34" charset="0"/>
                <a:cs typeface="Arial" panose="020B0604020202020204" pitchFamily="34" charset="0"/>
              </a:rPr>
              <a:t>	</a:t>
            </a:r>
          </a:p>
          <a:p>
            <a:pPr marL="447675" indent="0" fontAlgn="base">
              <a:spcAft>
                <a:spcPts val="600"/>
              </a:spcAft>
              <a:buNone/>
            </a:pPr>
            <a:r>
              <a:rPr lang="en-US" altLang="fr-FR" sz="1800" i="1" dirty="0">
                <a:solidFill>
                  <a:srgbClr val="002060"/>
                </a:solidFill>
                <a:latin typeface="Arial" panose="020B0604020202020204" pitchFamily="34" charset="0"/>
                <a:cs typeface="Arial" panose="020B0604020202020204" pitchFamily="34" charset="0"/>
              </a:rPr>
              <a:t>Response form is available at  </a:t>
            </a:r>
            <a:r>
              <a:rPr lang="en-US" altLang="fr-FR" sz="1800" i="1" dirty="0">
                <a:solidFill>
                  <a:srgbClr val="002060"/>
                </a:solidFill>
                <a:latin typeface="Arial" panose="020B0604020202020204" pitchFamily="34" charset="0"/>
                <a:cs typeface="Arial" panose="020B0604020202020204" pitchFamily="34" charset="0"/>
                <a:hlinkClick r:id="rId9"/>
              </a:rPr>
              <a:t>https://www.cencenelec.eu/get-involved/research-and-innovation/collaboration-agreements/standards-metrology/</a:t>
            </a:r>
            <a:endParaRPr lang="en-US" altLang="fr-FR" sz="1800" dirty="0">
              <a:solidFill>
                <a:srgbClr val="C00000"/>
              </a:solidFill>
              <a:latin typeface="Arial" panose="020B0604020202020204" pitchFamily="34" charset="0"/>
              <a:cs typeface="Arial" panose="020B0604020202020204" pitchFamily="34" charset="0"/>
            </a:endParaRPr>
          </a:p>
          <a:p>
            <a:pPr fontAlgn="base">
              <a:spcAft>
                <a:spcPct val="0"/>
              </a:spcAft>
              <a:buFont typeface="Wingdings" panose="05000000000000000000" pitchFamily="2" charset="2"/>
              <a:buChar char="Ø"/>
            </a:pPr>
            <a:r>
              <a:rPr lang="en-US" altLang="fr-FR" sz="1800" dirty="0">
                <a:solidFill>
                  <a:srgbClr val="002060"/>
                </a:solidFill>
                <a:latin typeface="Arial" panose="020B0604020202020204" pitchFamily="34" charset="0"/>
                <a:cs typeface="Arial" panose="020B0604020202020204" pitchFamily="34" charset="0"/>
              </a:rPr>
              <a:t>From now, it is recommended to have early exchanges between TC/WG and metrology experts to ensure to collect relevant metrology research topics and a higher quality of the PRT :</a:t>
            </a:r>
          </a:p>
          <a:p>
            <a:pPr lvl="2">
              <a:buFont typeface="Wingdings" panose="05000000000000000000" pitchFamily="2" charset="2"/>
              <a:buChar char="Ø"/>
            </a:pPr>
            <a:r>
              <a:rPr lang="en-US" altLang="fr-FR" i="1" dirty="0">
                <a:solidFill>
                  <a:srgbClr val="002060"/>
                </a:solidFill>
                <a:latin typeface="Arial" panose="020B0604020202020204" pitchFamily="34" charset="0"/>
                <a:cs typeface="Arial" panose="020B0604020202020204" pitchFamily="34" charset="0"/>
              </a:rPr>
              <a:t>Discuss with metrology institutes involved in your TC/WG</a:t>
            </a:r>
          </a:p>
          <a:p>
            <a:pPr lvl="2">
              <a:spcAft>
                <a:spcPts val="600"/>
              </a:spcAft>
              <a:buFont typeface="Wingdings" panose="05000000000000000000" pitchFamily="2" charset="2"/>
              <a:buChar char="Ø"/>
            </a:pPr>
            <a:r>
              <a:rPr lang="en-US" altLang="fr-FR" i="1" dirty="0">
                <a:solidFill>
                  <a:srgbClr val="002060"/>
                </a:solidFill>
                <a:latin typeface="Arial" panose="020B0604020202020204" pitchFamily="34" charset="0"/>
                <a:cs typeface="Arial" panose="020B0604020202020204" pitchFamily="34" charset="0"/>
              </a:rPr>
              <a:t>Contact CEN CENELEC to organize an exchange with EURAMET experts.</a:t>
            </a:r>
          </a:p>
          <a:p>
            <a:pPr>
              <a:spcAft>
                <a:spcPts val="600"/>
              </a:spcAft>
              <a:buFont typeface="Wingdings" panose="05000000000000000000" pitchFamily="2" charset="2"/>
              <a:buChar char="Ø"/>
            </a:pPr>
            <a:r>
              <a:rPr lang="en-US" altLang="fr-FR" sz="1800" dirty="0" err="1">
                <a:solidFill>
                  <a:srgbClr val="002060"/>
                </a:solidFill>
                <a:latin typeface="Arial" panose="020B0604020202020204" pitchFamily="34" charset="0"/>
                <a:cs typeface="Arial" panose="020B0604020202020204" pitchFamily="34" charset="0"/>
              </a:rPr>
              <a:t>Standardisation</a:t>
            </a:r>
            <a:r>
              <a:rPr lang="en-US" altLang="fr-FR" sz="1800" dirty="0">
                <a:solidFill>
                  <a:srgbClr val="002060"/>
                </a:solidFill>
                <a:latin typeface="Arial" panose="020B0604020202020204" pitchFamily="34" charset="0"/>
                <a:cs typeface="Arial" panose="020B0604020202020204" pitchFamily="34" charset="0"/>
              </a:rPr>
              <a:t> needs are published on EURAMET website in January for a wider dissemination</a:t>
            </a:r>
            <a:r>
              <a:rPr lang="en-US" altLang="fr-FR" sz="1600" dirty="0">
                <a:solidFill>
                  <a:srgbClr val="002060"/>
                </a:solidFill>
                <a:latin typeface="Arial" panose="020B0604020202020204" pitchFamily="34" charset="0"/>
                <a:cs typeface="Arial" panose="020B0604020202020204" pitchFamily="34" charset="0"/>
              </a:rPr>
              <a:t>.</a:t>
            </a:r>
            <a:endParaRPr lang="en-US" altLang="fr-FR" dirty="0">
              <a:solidFill>
                <a:srgbClr val="002060"/>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12</a:t>
            </a:fld>
            <a:endParaRPr lang="en-GB" dirty="0"/>
          </a:p>
        </p:txBody>
      </p:sp>
    </p:spTree>
    <p:extLst>
      <p:ext uri="{BB962C8B-B14F-4D97-AF65-F5344CB8AC3E}">
        <p14:creationId xmlns:p14="http://schemas.microsoft.com/office/powerpoint/2010/main" val="389792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1136952461"/>
              </p:ext>
            </p:extLst>
          </p:nvPr>
        </p:nvGraphicFramePr>
        <p:xfrm>
          <a:off x="294304" y="187492"/>
          <a:ext cx="4462522" cy="99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Espace réservé du contenu 13"/>
          <p:cNvGraphicFramePr>
            <a:graphicFrameLocks noGrp="1"/>
          </p:cNvGraphicFramePr>
          <p:nvPr>
            <p:ph idx="1"/>
            <p:extLst>
              <p:ext uri="{D42A27DB-BD31-4B8C-83A1-F6EECF244321}">
                <p14:modId xmlns:p14="http://schemas.microsoft.com/office/powerpoint/2010/main" val="1870160687"/>
              </p:ext>
            </p:extLst>
          </p:nvPr>
        </p:nvGraphicFramePr>
        <p:xfrm>
          <a:off x="1463879" y="1509859"/>
          <a:ext cx="3434750" cy="22716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13</a:t>
            </a:fld>
            <a:endParaRPr lang="en-GB" dirty="0"/>
          </a:p>
        </p:txBody>
      </p:sp>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304" y="1957332"/>
            <a:ext cx="1029921" cy="117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p:cNvPicPr>
            <a:picLocks noChangeAspect="1"/>
          </p:cNvPicPr>
          <p:nvPr/>
        </p:nvPicPr>
        <p:blipFill>
          <a:blip r:embed="rId14"/>
          <a:stretch>
            <a:fillRect/>
          </a:stretch>
        </p:blipFill>
        <p:spPr>
          <a:xfrm>
            <a:off x="5043497" y="1272706"/>
            <a:ext cx="3551228" cy="5410669"/>
          </a:xfrm>
          <a:prstGeom prst="rect">
            <a:avLst/>
          </a:prstGeom>
        </p:spPr>
      </p:pic>
    </p:spTree>
    <p:extLst>
      <p:ext uri="{BB962C8B-B14F-4D97-AF65-F5344CB8AC3E}">
        <p14:creationId xmlns:p14="http://schemas.microsoft.com/office/powerpoint/2010/main" val="108972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244086442"/>
              </p:ext>
            </p:extLst>
          </p:nvPr>
        </p:nvGraphicFramePr>
        <p:xfrm>
          <a:off x="457200" y="227833"/>
          <a:ext cx="6172200" cy="99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14</a:t>
            </a:fld>
            <a:endParaRPr lang="en-GB" dirty="0"/>
          </a:p>
        </p:txBody>
      </p:sp>
      <p:sp>
        <p:nvSpPr>
          <p:cNvPr id="2" name="Espace réservé du contenu 1"/>
          <p:cNvSpPr>
            <a:spLocks noGrp="1"/>
          </p:cNvSpPr>
          <p:nvPr>
            <p:ph idx="1"/>
          </p:nvPr>
        </p:nvSpPr>
        <p:spPr>
          <a:xfrm>
            <a:off x="457200" y="1949824"/>
            <a:ext cx="8137525" cy="4247775"/>
          </a:xfrm>
        </p:spPr>
        <p:style>
          <a:lnRef idx="1">
            <a:schemeClr val="accent1"/>
          </a:lnRef>
          <a:fillRef idx="2">
            <a:schemeClr val="accent1"/>
          </a:fillRef>
          <a:effectRef idx="1">
            <a:schemeClr val="accent1"/>
          </a:effectRef>
          <a:fontRef idx="minor">
            <a:schemeClr val="dk1"/>
          </a:fontRef>
        </p:style>
        <p:txBody>
          <a:bodyPr/>
          <a:lstStyle/>
          <a:p>
            <a:pPr>
              <a:buFont typeface="Wingdings" panose="05000000000000000000" pitchFamily="2" charset="2"/>
              <a:buChar char="Ø"/>
              <a:defRPr/>
            </a:pPr>
            <a:endParaRPr lang="en-GB" dirty="0">
              <a:effectLst>
                <a:glow rad="63500">
                  <a:schemeClr val="accent1">
                    <a:satMod val="175000"/>
                    <a:alpha val="40000"/>
                  </a:schemeClr>
                </a:glow>
              </a:effectLst>
              <a:latin typeface="+mn-lt"/>
            </a:endParaRPr>
          </a:p>
          <a:p>
            <a:pPr>
              <a:buFont typeface="Wingdings" panose="05000000000000000000" pitchFamily="2" charset="2"/>
              <a:buChar char="Ø"/>
              <a:defRPr/>
            </a:pPr>
            <a:r>
              <a:rPr lang="en-GB" sz="2000" dirty="0">
                <a:effectLst>
                  <a:glow rad="63500">
                    <a:schemeClr val="accent1">
                      <a:satMod val="175000"/>
                      <a:alpha val="40000"/>
                    </a:schemeClr>
                  </a:glow>
                </a:effectLst>
                <a:latin typeface="+mn-lt"/>
              </a:rPr>
              <a:t>Submission of metrology research needs by standardisation by </a:t>
            </a:r>
            <a:br>
              <a:rPr lang="en-GB" sz="2000" dirty="0">
                <a:effectLst>
                  <a:glow rad="63500">
                    <a:schemeClr val="accent1">
                      <a:satMod val="175000"/>
                      <a:alpha val="40000"/>
                    </a:schemeClr>
                  </a:glow>
                </a:effectLst>
                <a:latin typeface="+mn-lt"/>
              </a:rPr>
            </a:br>
            <a:r>
              <a:rPr lang="en-GB" sz="2000" dirty="0">
                <a:effectLst>
                  <a:glow rad="63500">
                    <a:schemeClr val="accent1">
                      <a:satMod val="175000"/>
                      <a:alpha val="40000"/>
                    </a:schemeClr>
                  </a:glow>
                </a:effectLst>
                <a:latin typeface="+mn-lt"/>
              </a:rPr>
              <a:t>16 December 2025.</a:t>
            </a:r>
          </a:p>
          <a:p>
            <a:pPr>
              <a:buFont typeface="Wingdings" panose="05000000000000000000" pitchFamily="2" charset="2"/>
              <a:buChar char="Ø"/>
              <a:defRPr/>
            </a:pPr>
            <a:r>
              <a:rPr lang="en-GB" sz="2000" dirty="0">
                <a:effectLst>
                  <a:glow rad="63500">
                    <a:schemeClr val="accent1">
                      <a:satMod val="175000"/>
                      <a:alpha val="40000"/>
                    </a:schemeClr>
                  </a:glow>
                </a:effectLst>
                <a:latin typeface="+mn-lt"/>
              </a:rPr>
              <a:t>Recommended prior discussion between metrology researchers and standardizers to qualify relevant topics.</a:t>
            </a:r>
          </a:p>
          <a:p>
            <a:pPr>
              <a:buFont typeface="Wingdings" panose="05000000000000000000" pitchFamily="2" charset="2"/>
              <a:buChar char="Ø"/>
              <a:defRPr/>
            </a:pPr>
            <a:r>
              <a:rPr lang="en-GB" sz="2000" dirty="0">
                <a:effectLst>
                  <a:glow rad="63500">
                    <a:schemeClr val="accent1">
                      <a:satMod val="175000"/>
                      <a:alpha val="40000"/>
                    </a:schemeClr>
                  </a:glow>
                </a:effectLst>
                <a:latin typeface="+mn-lt"/>
              </a:rPr>
              <a:t>Contacts at CEN-CENELEC: </a:t>
            </a:r>
          </a:p>
          <a:p>
            <a:pPr marL="792000">
              <a:buFont typeface="Wingdings" panose="05000000000000000000" pitchFamily="2" charset="2"/>
              <a:buChar char="q"/>
              <a:defRPr/>
            </a:pPr>
            <a:r>
              <a:rPr lang="en-GB" sz="2000" dirty="0">
                <a:effectLst>
                  <a:glow rad="63500">
                    <a:schemeClr val="accent1">
                      <a:satMod val="175000"/>
                      <a:alpha val="40000"/>
                    </a:schemeClr>
                  </a:glow>
                </a:effectLst>
                <a:latin typeface="+mn-lt"/>
              </a:rPr>
              <a:t>Sebastian Vogel (CCMC) :  SVogel@cencenelec.eu</a:t>
            </a:r>
          </a:p>
          <a:p>
            <a:pPr>
              <a:buFont typeface="Wingdings" panose="05000000000000000000" pitchFamily="2" charset="2"/>
              <a:buChar char="Ø"/>
              <a:defRPr/>
            </a:pPr>
            <a:r>
              <a:rPr lang="en-GB" sz="2000" dirty="0">
                <a:effectLst>
                  <a:glow rad="63500">
                    <a:schemeClr val="accent1">
                      <a:satMod val="175000"/>
                      <a:alpha val="40000"/>
                    </a:schemeClr>
                  </a:glow>
                </a:effectLst>
                <a:latin typeface="+mn-lt"/>
              </a:rPr>
              <a:t>Contacts at EURAMET:</a:t>
            </a:r>
          </a:p>
          <a:p>
            <a:pPr lvl="1">
              <a:buFont typeface="Wingdings" panose="05000000000000000000" pitchFamily="2" charset="2"/>
              <a:buChar char="q"/>
              <a:defRPr/>
            </a:pPr>
            <a:r>
              <a:rPr lang="en-GB" dirty="0">
                <a:effectLst>
                  <a:glow rad="63500">
                    <a:schemeClr val="accent1">
                      <a:satMod val="175000"/>
                      <a:alpha val="40000"/>
                    </a:schemeClr>
                  </a:glow>
                </a:effectLst>
                <a:latin typeface="+mn-lt"/>
              </a:rPr>
              <a:t>Eveline Domini : </a:t>
            </a:r>
            <a:r>
              <a:rPr lang="en-GB" dirty="0">
                <a:effectLst>
                  <a:glow rad="63500">
                    <a:schemeClr val="accent1">
                      <a:satMod val="175000"/>
                      <a:alpha val="40000"/>
                    </a:schemeClr>
                  </a:glow>
                </a:effectLst>
                <a:latin typeface="+mn-lt"/>
                <a:hlinkClick r:id="rId8"/>
              </a:rPr>
              <a:t>Eveline.domini@lne.fr</a:t>
            </a:r>
            <a:endParaRPr lang="en-GB" dirty="0">
              <a:effectLst>
                <a:glow rad="63500">
                  <a:schemeClr val="accent1">
                    <a:satMod val="175000"/>
                    <a:alpha val="40000"/>
                  </a:schemeClr>
                </a:glow>
              </a:effectLst>
              <a:latin typeface="+mn-lt"/>
            </a:endParaRPr>
          </a:p>
          <a:p>
            <a:pPr lvl="1">
              <a:buFont typeface="Wingdings" panose="05000000000000000000" pitchFamily="2" charset="2"/>
              <a:buChar char="q"/>
              <a:defRPr/>
            </a:pPr>
            <a:endParaRPr lang="en-GB" sz="1600" dirty="0">
              <a:effectLst>
                <a:glow rad="63500">
                  <a:schemeClr val="accent1">
                    <a:satMod val="175000"/>
                    <a:alpha val="40000"/>
                  </a:schemeClr>
                </a:glow>
              </a:effectLst>
              <a:latin typeface="+mn-lt"/>
            </a:endParaRPr>
          </a:p>
          <a:p>
            <a:pPr marL="792000">
              <a:buFont typeface="Wingdings" panose="05000000000000000000" pitchFamily="2" charset="2"/>
              <a:buChar char="q"/>
              <a:defRPr/>
            </a:pPr>
            <a:endParaRPr lang="en-GB" sz="2000" dirty="0">
              <a:effectLst>
                <a:glow rad="63500">
                  <a:schemeClr val="accent1">
                    <a:satMod val="175000"/>
                    <a:alpha val="40000"/>
                  </a:schemeClr>
                </a:glow>
              </a:effectLst>
              <a:latin typeface="+mn-lt"/>
            </a:endParaRPr>
          </a:p>
          <a:p>
            <a:pPr>
              <a:buFont typeface="Wingdings" panose="05000000000000000000" pitchFamily="2" charset="2"/>
              <a:buChar char="Ø"/>
              <a:defRPr/>
            </a:pPr>
            <a:endParaRPr lang="en-GB" dirty="0">
              <a:effectLst>
                <a:glow rad="63500">
                  <a:schemeClr val="accent1">
                    <a:satMod val="175000"/>
                    <a:alpha val="40000"/>
                  </a:schemeClr>
                </a:glow>
              </a:effectLst>
              <a:latin typeface="+mn-lt"/>
            </a:endParaRPr>
          </a:p>
          <a:p>
            <a:pPr marL="0" indent="0">
              <a:buNone/>
            </a:pPr>
            <a:endParaRPr lang="fr-FR" dirty="0">
              <a:effectLst>
                <a:glow rad="63500">
                  <a:schemeClr val="accent1">
                    <a:satMod val="175000"/>
                    <a:alpha val="40000"/>
                  </a:schemeClr>
                </a:glow>
              </a:effectLst>
            </a:endParaRPr>
          </a:p>
        </p:txBody>
      </p:sp>
    </p:spTree>
    <p:extLst>
      <p:ext uri="{BB962C8B-B14F-4D97-AF65-F5344CB8AC3E}">
        <p14:creationId xmlns:p14="http://schemas.microsoft.com/office/powerpoint/2010/main" val="120537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15</a:t>
            </a:fld>
            <a:endParaRPr lang="en-GB" dirty="0"/>
          </a:p>
        </p:txBody>
      </p:sp>
      <p:sp>
        <p:nvSpPr>
          <p:cNvPr id="2" name="Espace réservé du contenu 1"/>
          <p:cNvSpPr>
            <a:spLocks noGrp="1"/>
          </p:cNvSpPr>
          <p:nvPr>
            <p:ph idx="1"/>
          </p:nvPr>
        </p:nvSpPr>
        <p:spPr>
          <a:xfrm>
            <a:off x="583659" y="1496915"/>
            <a:ext cx="8137525" cy="4849811"/>
          </a:xfrm>
        </p:spPr>
        <p:style>
          <a:lnRef idx="1">
            <a:schemeClr val="accent6"/>
          </a:lnRef>
          <a:fillRef idx="2">
            <a:schemeClr val="accent6"/>
          </a:fillRef>
          <a:effectRef idx="1">
            <a:schemeClr val="accent6"/>
          </a:effectRef>
          <a:fontRef idx="minor">
            <a:schemeClr val="dk1"/>
          </a:fontRef>
        </p:style>
        <p:txBody>
          <a:bodyPr/>
          <a:lstStyle/>
          <a:p>
            <a:pPr marL="449100" indent="0">
              <a:buNone/>
              <a:defRPr/>
            </a:pPr>
            <a:r>
              <a:rPr lang="en-US" sz="2000" dirty="0">
                <a:effectLst>
                  <a:glow rad="63500">
                    <a:schemeClr val="accent1">
                      <a:satMod val="175000"/>
                      <a:alpha val="40000"/>
                    </a:schemeClr>
                  </a:glow>
                </a:effectLst>
                <a:latin typeface="+mn-lt"/>
              </a:rPr>
              <a:t>More information: </a:t>
            </a:r>
          </a:p>
          <a:p>
            <a:pPr marL="792000">
              <a:buFont typeface="Wingdings" panose="05000000000000000000" pitchFamily="2" charset="2"/>
              <a:buChar char="q"/>
              <a:defRPr/>
            </a:pPr>
            <a:endParaRPr lang="en-US" sz="2000" dirty="0">
              <a:effectLst>
                <a:glow rad="63500">
                  <a:schemeClr val="accent1">
                    <a:satMod val="175000"/>
                    <a:alpha val="40000"/>
                  </a:schemeClr>
                </a:glow>
              </a:effectLst>
              <a:latin typeface="+mn-lt"/>
            </a:endParaRPr>
          </a:p>
          <a:p>
            <a:pPr marL="792000">
              <a:buFont typeface="Wingdings" panose="05000000000000000000" pitchFamily="2" charset="2"/>
              <a:buChar char="q"/>
              <a:defRPr/>
            </a:pPr>
            <a:r>
              <a:rPr lang="en-US" sz="2000" dirty="0">
                <a:effectLst>
                  <a:glow rad="63500">
                    <a:schemeClr val="accent1">
                      <a:satMod val="175000"/>
                      <a:alpha val="40000"/>
                    </a:schemeClr>
                  </a:glow>
                </a:effectLst>
                <a:latin typeface="+mn-lt"/>
              </a:rPr>
              <a:t>EURAMET Website : </a:t>
            </a:r>
            <a:r>
              <a:rPr lang="en-US" sz="2000" dirty="0">
                <a:effectLst>
                  <a:glow rad="63500">
                    <a:schemeClr val="accent1">
                      <a:satMod val="175000"/>
                      <a:alpha val="40000"/>
                    </a:schemeClr>
                  </a:glow>
                </a:effectLst>
                <a:latin typeface="+mn-lt"/>
                <a:hlinkClick r:id="rId3"/>
              </a:rPr>
              <a:t>https://www.euramet.org/</a:t>
            </a:r>
            <a:endParaRPr lang="en-US" sz="2000" dirty="0">
              <a:effectLst>
                <a:glow rad="63500">
                  <a:schemeClr val="accent1">
                    <a:satMod val="175000"/>
                    <a:alpha val="40000"/>
                  </a:schemeClr>
                </a:glow>
              </a:effectLst>
              <a:latin typeface="+mn-lt"/>
            </a:endParaRPr>
          </a:p>
          <a:p>
            <a:pPr marL="792000">
              <a:buFont typeface="Wingdings" panose="05000000000000000000" pitchFamily="2" charset="2"/>
              <a:buChar char="q"/>
              <a:defRPr/>
            </a:pPr>
            <a:r>
              <a:rPr lang="en-US" sz="2000" dirty="0">
                <a:effectLst>
                  <a:glow rad="63500">
                    <a:schemeClr val="accent1">
                      <a:satMod val="175000"/>
                      <a:alpha val="40000"/>
                    </a:schemeClr>
                  </a:glow>
                </a:effectLst>
                <a:latin typeface="+mn-lt"/>
                <a:hlinkClick r:id="rId4"/>
              </a:rPr>
              <a:t>The EUROPEAN Partnership on Metrology </a:t>
            </a:r>
          </a:p>
          <a:p>
            <a:pPr marL="792000">
              <a:buFont typeface="Wingdings" panose="05000000000000000000" pitchFamily="2" charset="2"/>
              <a:buChar char="q"/>
              <a:defRPr/>
            </a:pPr>
            <a:r>
              <a:rPr lang="en-US" sz="2000" dirty="0">
                <a:effectLst>
                  <a:glow rad="63500">
                    <a:schemeClr val="accent1">
                      <a:satMod val="175000"/>
                      <a:alpha val="40000"/>
                    </a:schemeClr>
                  </a:glow>
                </a:effectLst>
                <a:latin typeface="+mn-lt"/>
                <a:hlinkClick r:id="rId4"/>
              </a:rPr>
              <a:t>https://www.euramet.org/research-innovation/metrology-partnership</a:t>
            </a:r>
            <a:endParaRPr lang="en-US" sz="2000" dirty="0">
              <a:effectLst>
                <a:glow rad="63500">
                  <a:schemeClr val="accent1">
                    <a:satMod val="175000"/>
                    <a:alpha val="40000"/>
                  </a:schemeClr>
                </a:glow>
              </a:effectLst>
              <a:latin typeface="+mn-lt"/>
            </a:endParaRPr>
          </a:p>
          <a:p>
            <a:pPr marL="792000">
              <a:buFont typeface="Wingdings" panose="05000000000000000000" pitchFamily="2" charset="2"/>
              <a:buChar char="q"/>
              <a:defRPr/>
            </a:pPr>
            <a:endParaRPr lang="en-US" sz="2000" dirty="0">
              <a:effectLst>
                <a:glow rad="63500">
                  <a:schemeClr val="accent1">
                    <a:satMod val="175000"/>
                    <a:alpha val="40000"/>
                  </a:schemeClr>
                </a:glow>
              </a:effectLst>
              <a:latin typeface="+mn-lt"/>
            </a:endParaRPr>
          </a:p>
          <a:p>
            <a:pPr marL="792000">
              <a:buFont typeface="Wingdings" panose="05000000000000000000" pitchFamily="2" charset="2"/>
              <a:buChar char="q"/>
              <a:defRPr/>
            </a:pPr>
            <a:endParaRPr lang="en-US" sz="2000" dirty="0">
              <a:effectLst>
                <a:glow rad="63500">
                  <a:schemeClr val="accent1">
                    <a:satMod val="175000"/>
                    <a:alpha val="40000"/>
                  </a:schemeClr>
                </a:glow>
              </a:effectLst>
              <a:latin typeface="+mn-lt"/>
            </a:endParaRPr>
          </a:p>
          <a:p>
            <a:pPr marL="792000">
              <a:buFont typeface="Wingdings" panose="05000000000000000000" pitchFamily="2" charset="2"/>
              <a:buChar char="q"/>
              <a:defRPr/>
            </a:pPr>
            <a:endParaRPr lang="en-US" sz="2000" dirty="0">
              <a:effectLst>
                <a:glow rad="63500">
                  <a:schemeClr val="accent1">
                    <a:satMod val="175000"/>
                    <a:alpha val="40000"/>
                  </a:schemeClr>
                </a:glow>
              </a:effectLst>
              <a:latin typeface="+mn-lt"/>
            </a:endParaRPr>
          </a:p>
          <a:p>
            <a:pPr marL="792000">
              <a:buFont typeface="Wingdings" panose="05000000000000000000" pitchFamily="2" charset="2"/>
              <a:buChar char="q"/>
              <a:defRPr/>
            </a:pPr>
            <a:endParaRPr lang="en-US" sz="2000" dirty="0">
              <a:effectLst>
                <a:glow rad="63500">
                  <a:schemeClr val="accent1">
                    <a:satMod val="175000"/>
                    <a:alpha val="40000"/>
                  </a:schemeClr>
                </a:glow>
              </a:effectLst>
              <a:latin typeface="+mn-lt"/>
            </a:endParaRPr>
          </a:p>
          <a:p>
            <a:pPr marL="792000">
              <a:buFont typeface="Wingdings" panose="05000000000000000000" pitchFamily="2" charset="2"/>
              <a:buChar char="q"/>
              <a:defRPr/>
            </a:pPr>
            <a:r>
              <a:rPr lang="en-US" sz="2000" dirty="0">
                <a:effectLst>
                  <a:glow rad="63500">
                    <a:schemeClr val="accent1">
                      <a:satMod val="175000"/>
                      <a:alpha val="40000"/>
                    </a:schemeClr>
                  </a:glow>
                </a:effectLst>
                <a:latin typeface="+mn-lt"/>
              </a:rPr>
              <a:t>Metrology Partnership website - the portal for participants and applications: </a:t>
            </a:r>
            <a:r>
              <a:rPr lang="en-US" sz="2000" dirty="0">
                <a:effectLst>
                  <a:glow rad="63500">
                    <a:schemeClr val="accent1">
                      <a:satMod val="175000"/>
                      <a:alpha val="40000"/>
                    </a:schemeClr>
                  </a:glow>
                </a:effectLst>
                <a:latin typeface="+mn-lt"/>
                <a:hlinkClick r:id="rId5"/>
              </a:rPr>
              <a:t>https://www.metpart.eu/</a:t>
            </a:r>
            <a:endParaRPr lang="en-US" sz="2000" dirty="0">
              <a:effectLst>
                <a:glow rad="63500">
                  <a:schemeClr val="accent1">
                    <a:satMod val="175000"/>
                    <a:alpha val="40000"/>
                  </a:schemeClr>
                </a:glow>
              </a:effectLst>
              <a:latin typeface="+mn-lt"/>
            </a:endParaRPr>
          </a:p>
          <a:p>
            <a:pPr marL="792000">
              <a:buFont typeface="Wingdings" panose="05000000000000000000" pitchFamily="2" charset="2"/>
              <a:buChar char="q"/>
              <a:defRPr/>
            </a:pPr>
            <a:endParaRPr lang="en-US" sz="2000" dirty="0">
              <a:effectLst>
                <a:glow rad="63500">
                  <a:schemeClr val="accent1">
                    <a:satMod val="175000"/>
                    <a:alpha val="40000"/>
                  </a:schemeClr>
                </a:glow>
              </a:effectLst>
              <a:latin typeface="+mn-lt"/>
            </a:endParaRPr>
          </a:p>
          <a:p>
            <a:pPr marL="792000">
              <a:buFont typeface="Wingdings" panose="05000000000000000000" pitchFamily="2" charset="2"/>
              <a:buChar char="q"/>
              <a:defRPr/>
            </a:pPr>
            <a:endParaRPr lang="en-GB" sz="2000" dirty="0">
              <a:effectLst>
                <a:glow rad="63500">
                  <a:schemeClr val="accent1">
                    <a:satMod val="175000"/>
                    <a:alpha val="40000"/>
                  </a:schemeClr>
                </a:glow>
              </a:effectLst>
              <a:latin typeface="+mn-lt"/>
            </a:endParaRPr>
          </a:p>
          <a:p>
            <a:pPr>
              <a:buFont typeface="Wingdings" panose="05000000000000000000" pitchFamily="2" charset="2"/>
              <a:buChar char="Ø"/>
              <a:defRPr/>
            </a:pPr>
            <a:endParaRPr lang="en-GB" dirty="0">
              <a:effectLst>
                <a:glow rad="63500">
                  <a:schemeClr val="accent1">
                    <a:satMod val="175000"/>
                    <a:alpha val="40000"/>
                  </a:schemeClr>
                </a:glow>
              </a:effectLst>
              <a:latin typeface="+mn-lt"/>
            </a:endParaRPr>
          </a:p>
          <a:p>
            <a:pPr marL="0" indent="0">
              <a:buNone/>
            </a:pPr>
            <a:endParaRPr lang="fr-FR" dirty="0">
              <a:effectLst>
                <a:glow rad="63500">
                  <a:schemeClr val="accent1">
                    <a:satMod val="175000"/>
                    <a:alpha val="40000"/>
                  </a:schemeClr>
                </a:glow>
              </a:effectLst>
            </a:endParaRPr>
          </a:p>
        </p:txBody>
      </p:sp>
      <p:pic>
        <p:nvPicPr>
          <p:cNvPr id="3" name="Image 2"/>
          <p:cNvPicPr>
            <a:picLocks noChangeAspect="1"/>
          </p:cNvPicPr>
          <p:nvPr/>
        </p:nvPicPr>
        <p:blipFill>
          <a:blip r:embed="rId6"/>
          <a:stretch>
            <a:fillRect/>
          </a:stretch>
        </p:blipFill>
        <p:spPr>
          <a:xfrm>
            <a:off x="3479831" y="3557661"/>
            <a:ext cx="4796547" cy="1400672"/>
          </a:xfrm>
          <a:prstGeom prst="rect">
            <a:avLst/>
          </a:prstGeom>
        </p:spPr>
      </p:pic>
    </p:spTree>
    <p:extLst>
      <p:ext uri="{BB962C8B-B14F-4D97-AF65-F5344CB8AC3E}">
        <p14:creationId xmlns:p14="http://schemas.microsoft.com/office/powerpoint/2010/main" val="398645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5011D-7FA2-48D4-814F-7C951BD1EF72}"/>
              </a:ext>
            </a:extLst>
          </p:cNvPr>
          <p:cNvSpPr>
            <a:spLocks noGrp="1"/>
          </p:cNvSpPr>
          <p:nvPr>
            <p:ph type="title"/>
          </p:nvPr>
        </p:nvSpPr>
        <p:spPr>
          <a:xfrm>
            <a:off x="457199" y="214008"/>
            <a:ext cx="6429983" cy="678436"/>
          </a:xfrm>
        </p:spPr>
        <p:txBody>
          <a:bodyPr/>
          <a:lstStyle/>
          <a:p>
            <a:pPr marL="457200" lvl="0" indent="-457200" eaLnBrk="1" fontAlgn="auto" hangingPunct="1">
              <a:spcBef>
                <a:spcPct val="20000"/>
              </a:spcBef>
              <a:spcAft>
                <a:spcPts val="0"/>
              </a:spcAft>
            </a:pPr>
            <a:r>
              <a:rPr lang="fr-FR" dirty="0">
                <a:solidFill>
                  <a:srgbClr val="133869"/>
                </a:solidFill>
                <a:latin typeface="Arial" panose="020B0604020202020204" pitchFamily="34" charset="0"/>
                <a:cs typeface="Arial" panose="020B0604020202020204" pitchFamily="34" charset="0"/>
              </a:rPr>
              <a:t>2026 NORMATIVE Call Scope (1) </a:t>
            </a:r>
            <a:endParaRPr lang="de-DE"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F8CE84D-2638-460F-BEC7-541FE6215070}"/>
              </a:ext>
            </a:extLst>
          </p:cNvPr>
          <p:cNvSpPr>
            <a:spLocks noGrp="1"/>
          </p:cNvSpPr>
          <p:nvPr>
            <p:ph type="sldNum" sz="quarter" idx="12"/>
          </p:nvPr>
        </p:nvSpPr>
        <p:spPr/>
        <p:txBody>
          <a:bodyPr/>
          <a:lstStyle/>
          <a:p>
            <a:pPr>
              <a:defRPr/>
            </a:pPr>
            <a:fld id="{AA9A860A-0335-4682-9417-C4791E3DB130}" type="slidenum">
              <a:rPr lang="en-GB" smtClean="0"/>
              <a:pPr>
                <a:defRPr/>
              </a:pPr>
              <a:t>16</a:t>
            </a:fld>
            <a:endParaRPr lang="en-GB" dirty="0"/>
          </a:p>
        </p:txBody>
      </p:sp>
      <p:sp>
        <p:nvSpPr>
          <p:cNvPr id="5" name="Inhaltsplatzhalter 2">
            <a:extLst>
              <a:ext uri="{FF2B5EF4-FFF2-40B4-BE49-F238E27FC236}">
                <a16:creationId xmlns:a16="http://schemas.microsoft.com/office/drawing/2014/main" id="{1527D08E-603F-464F-A208-01D60BE27E58}"/>
              </a:ext>
            </a:extLst>
          </p:cNvPr>
          <p:cNvSpPr txBox="1">
            <a:spLocks/>
          </p:cNvSpPr>
          <p:nvPr/>
        </p:nvSpPr>
        <p:spPr>
          <a:xfrm>
            <a:off x="532534" y="892444"/>
            <a:ext cx="8062191" cy="5481909"/>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chemeClr val="tx1"/>
                </a:solidFill>
                <a:latin typeface="Calibri" pitchFamily="34" charset="0"/>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sz="2000" b="1" dirty="0">
                <a:latin typeface="+mn-lt"/>
                <a:cs typeface="Arial" panose="020B0604020202020204" pitchFamily="34" charset="0"/>
              </a:rPr>
              <a:t>“Metrology support for Regulation and Standards”</a:t>
            </a:r>
            <a:endParaRPr lang="en-US" sz="1600" b="1" dirty="0">
              <a:latin typeface="+mn-lt"/>
            </a:endParaRPr>
          </a:p>
          <a:p>
            <a:pPr>
              <a:spcAft>
                <a:spcPts val="600"/>
              </a:spcAft>
            </a:pPr>
            <a:r>
              <a:rPr lang="en-US" sz="1600" dirty="0">
                <a:latin typeface="+mn-lt"/>
              </a:rPr>
              <a:t>Potential Research Topics (PRTs) submitted in response to this call should describe</a:t>
            </a:r>
            <a:r>
              <a:rPr lang="en-US" sz="1600" b="1" dirty="0">
                <a:latin typeface="+mn-lt"/>
              </a:rPr>
              <a:t> research and development needs for metrology solutions required for standardization, regulation, and conformity assessment.</a:t>
            </a:r>
          </a:p>
          <a:p>
            <a:pPr>
              <a:spcAft>
                <a:spcPts val="600"/>
              </a:spcAft>
            </a:pPr>
            <a:r>
              <a:rPr lang="en-US" sz="1600" dirty="0">
                <a:latin typeface="+mn-lt"/>
              </a:rPr>
              <a:t>Research topics should address :</a:t>
            </a:r>
          </a:p>
          <a:p>
            <a:pPr marL="800100" lvl="1" indent="-342900">
              <a:buFont typeface="+mj-lt"/>
              <a:buAutoNum type="arabicPeriod"/>
            </a:pPr>
            <a:r>
              <a:rPr lang="en-US" sz="1600" dirty="0"/>
              <a:t>Specific documented demands of European and international Standards Developing </a:t>
            </a:r>
            <a:r>
              <a:rPr lang="en-US" sz="1600" dirty="0" err="1"/>
              <a:t>Organisations</a:t>
            </a:r>
            <a:r>
              <a:rPr lang="en-US" sz="1600" dirty="0"/>
              <a:t> (SDOs) for metrological research in </a:t>
            </a:r>
            <a:r>
              <a:rPr lang="en-US" sz="1600" u="sng" dirty="0"/>
              <a:t>any area</a:t>
            </a:r>
            <a:r>
              <a:rPr lang="en-US" sz="1600" dirty="0"/>
              <a:t>. </a:t>
            </a:r>
          </a:p>
          <a:p>
            <a:pPr marL="808038" lvl="1" indent="0">
              <a:buNone/>
            </a:pPr>
            <a:r>
              <a:rPr lang="en-US" sz="1600" dirty="0"/>
              <a:t>Proposals may address the development of measurement methods to ensure traceability, the provision of validated data sets, which are required for documentary standards. </a:t>
            </a:r>
          </a:p>
          <a:p>
            <a:pPr marL="808038" lvl="1" indent="0">
              <a:spcAft>
                <a:spcPts val="600"/>
              </a:spcAft>
              <a:buNone/>
            </a:pPr>
            <a:r>
              <a:rPr lang="en-US" sz="1600" dirty="0"/>
              <a:t>The demand for the research shall be demonstrated by clear reference to the measurement needs within strategic documents published by the SDO, by a letter signed by the </a:t>
            </a:r>
            <a:r>
              <a:rPr lang="en-US" sz="1600" dirty="0" err="1"/>
              <a:t>convenor</a:t>
            </a:r>
            <a:r>
              <a:rPr lang="en-US" sz="1600" dirty="0"/>
              <a:t> of the respective SDO TC/WG or by their co-authorship of the PRT.</a:t>
            </a:r>
          </a:p>
          <a:p>
            <a:pPr marL="800100" lvl="1" indent="-342900">
              <a:buFont typeface="+mj-lt"/>
              <a:buAutoNum type="arabicPeriod" startAt="2"/>
            </a:pPr>
            <a:r>
              <a:rPr lang="en-US" sz="1600" dirty="0"/>
              <a:t>The metrological background of EU regulation, by either responding to documented requirements or by exploring the background and feasibility of expected possible future regulation. Proposals may address the development of traceable measurement methods or the provision of validated data sets, which are required for these purposes.</a:t>
            </a:r>
          </a:p>
        </p:txBody>
      </p:sp>
      <p:sp>
        <p:nvSpPr>
          <p:cNvPr id="3" name="ZoneTexte 2"/>
          <p:cNvSpPr txBox="1"/>
          <p:nvPr/>
        </p:nvSpPr>
        <p:spPr>
          <a:xfrm>
            <a:off x="6038951" y="87548"/>
            <a:ext cx="104387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fr-FR" dirty="0"/>
              <a:t>ANNEX </a:t>
            </a:r>
          </a:p>
        </p:txBody>
      </p:sp>
    </p:spTree>
    <p:extLst>
      <p:ext uri="{BB962C8B-B14F-4D97-AF65-F5344CB8AC3E}">
        <p14:creationId xmlns:p14="http://schemas.microsoft.com/office/powerpoint/2010/main" val="69565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5011D-7FA2-48D4-814F-7C951BD1EF72}"/>
              </a:ext>
            </a:extLst>
          </p:cNvPr>
          <p:cNvSpPr>
            <a:spLocks noGrp="1"/>
          </p:cNvSpPr>
          <p:nvPr>
            <p:ph type="title"/>
          </p:nvPr>
        </p:nvSpPr>
        <p:spPr>
          <a:xfrm>
            <a:off x="457200" y="26127"/>
            <a:ext cx="6449438" cy="992777"/>
          </a:xfrm>
        </p:spPr>
        <p:txBody>
          <a:bodyPr/>
          <a:lstStyle/>
          <a:p>
            <a:pPr marL="457200" lvl="0" indent="-457200" eaLnBrk="1" fontAlgn="auto" hangingPunct="1">
              <a:spcBef>
                <a:spcPct val="20000"/>
              </a:spcBef>
              <a:spcAft>
                <a:spcPts val="0"/>
              </a:spcAft>
            </a:pPr>
            <a:r>
              <a:rPr lang="fr-FR" dirty="0">
                <a:solidFill>
                  <a:srgbClr val="133869"/>
                </a:solidFill>
                <a:latin typeface="Arial" panose="020B0604020202020204" pitchFamily="34" charset="0"/>
                <a:cs typeface="Arial" panose="020B0604020202020204" pitchFamily="34" charset="0"/>
              </a:rPr>
              <a:t>2026 NORMATIVE Call Scope (2) </a:t>
            </a:r>
            <a:endParaRPr lang="de-DE"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F8CE84D-2638-460F-BEC7-541FE6215070}"/>
              </a:ext>
            </a:extLst>
          </p:cNvPr>
          <p:cNvSpPr>
            <a:spLocks noGrp="1"/>
          </p:cNvSpPr>
          <p:nvPr>
            <p:ph type="sldNum" sz="quarter" idx="12"/>
          </p:nvPr>
        </p:nvSpPr>
        <p:spPr/>
        <p:txBody>
          <a:bodyPr/>
          <a:lstStyle/>
          <a:p>
            <a:pPr>
              <a:defRPr/>
            </a:pPr>
            <a:fld id="{AA9A860A-0335-4682-9417-C4791E3DB130}" type="slidenum">
              <a:rPr lang="en-GB" smtClean="0"/>
              <a:pPr>
                <a:defRPr/>
              </a:pPr>
              <a:t>17</a:t>
            </a:fld>
            <a:endParaRPr lang="en-GB" dirty="0"/>
          </a:p>
        </p:txBody>
      </p:sp>
      <p:sp>
        <p:nvSpPr>
          <p:cNvPr id="5" name="Inhaltsplatzhalter 2">
            <a:extLst>
              <a:ext uri="{FF2B5EF4-FFF2-40B4-BE49-F238E27FC236}">
                <a16:creationId xmlns:a16="http://schemas.microsoft.com/office/drawing/2014/main" id="{1527D08E-603F-464F-A208-01D60BE27E58}"/>
              </a:ext>
            </a:extLst>
          </p:cNvPr>
          <p:cNvSpPr txBox="1">
            <a:spLocks/>
          </p:cNvSpPr>
          <p:nvPr/>
        </p:nvSpPr>
        <p:spPr>
          <a:xfrm>
            <a:off x="532534" y="1116180"/>
            <a:ext cx="8062191" cy="4662049"/>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chemeClr val="tx1"/>
                </a:solidFill>
                <a:latin typeface="Calibri" pitchFamily="34" charset="0"/>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sz="2000" b="1" dirty="0">
                <a:latin typeface="+mn-lt"/>
                <a:cs typeface="Arial" panose="020B0604020202020204" pitchFamily="34" charset="0"/>
              </a:rPr>
              <a:t>“Metrology support for Regulation and Standards”</a:t>
            </a:r>
            <a:endParaRPr lang="en-US" sz="1800" dirty="0">
              <a:latin typeface="+mn-lt"/>
            </a:endParaRPr>
          </a:p>
          <a:p>
            <a:pPr indent="-285750">
              <a:spcAft>
                <a:spcPts val="300"/>
              </a:spcAft>
              <a:buFont typeface="Wingdings" panose="05000000000000000000" pitchFamily="2" charset="2"/>
              <a:buChar char="q"/>
            </a:pPr>
            <a:r>
              <a:rPr lang="en-US" sz="1600" dirty="0">
                <a:latin typeface="+mn-lt"/>
              </a:rPr>
              <a:t>EURAMET encourages proposals that</a:t>
            </a:r>
          </a:p>
          <a:p>
            <a:pPr indent="-285750"/>
            <a:r>
              <a:rPr lang="en-US" sz="1600" dirty="0">
                <a:latin typeface="+mn-lt"/>
              </a:rPr>
              <a:t>respond to challenges related to setting global and European standards in support of the Annual Union Work </a:t>
            </a:r>
            <a:r>
              <a:rPr lang="en-US" sz="1600" dirty="0" err="1">
                <a:latin typeface="+mn-lt"/>
              </a:rPr>
              <a:t>Programme</a:t>
            </a:r>
            <a:r>
              <a:rPr lang="en-US" sz="1600" dirty="0">
                <a:latin typeface="+mn-lt"/>
              </a:rPr>
              <a:t> for European </a:t>
            </a:r>
            <a:r>
              <a:rPr lang="en-US" sz="1600" dirty="0" err="1">
                <a:latin typeface="+mn-lt"/>
              </a:rPr>
              <a:t>Standardisation</a:t>
            </a:r>
            <a:r>
              <a:rPr lang="en-US" sz="1600" dirty="0">
                <a:latin typeface="+mn-lt"/>
              </a:rPr>
              <a:t> for 2025</a:t>
            </a:r>
            <a:r>
              <a:rPr lang="en-US" sz="1600" baseline="30000" dirty="0">
                <a:latin typeface="+mn-lt"/>
              </a:rPr>
              <a:t>1</a:t>
            </a:r>
            <a:r>
              <a:rPr lang="en-US" sz="1600" dirty="0">
                <a:latin typeface="+mn-lt"/>
              </a:rPr>
              <a:t> , and the Industrial Action Plan on the Future of the Automotive Sector2 , or </a:t>
            </a:r>
          </a:p>
          <a:p>
            <a:pPr indent="-285750"/>
            <a:r>
              <a:rPr lang="en-US" sz="1600" dirty="0">
                <a:latin typeface="+mn-lt"/>
              </a:rPr>
              <a:t>reflect </a:t>
            </a:r>
            <a:r>
              <a:rPr lang="en-US" sz="1600" dirty="0" err="1">
                <a:latin typeface="+mn-lt"/>
              </a:rPr>
              <a:t>standardisation</a:t>
            </a:r>
            <a:r>
              <a:rPr lang="en-US" sz="1600" dirty="0">
                <a:latin typeface="+mn-lt"/>
              </a:rPr>
              <a:t> needs related to European Partnerships, Missions, or other research initiatives and actions under the Horizon Europe </a:t>
            </a:r>
            <a:r>
              <a:rPr lang="en-US" sz="1600" dirty="0" err="1">
                <a:latin typeface="+mn-lt"/>
              </a:rPr>
              <a:t>programme</a:t>
            </a:r>
            <a:r>
              <a:rPr lang="en-US" sz="1600" dirty="0">
                <a:latin typeface="+mn-lt"/>
              </a:rPr>
              <a:t>.</a:t>
            </a:r>
            <a:endParaRPr lang="en-US" sz="1400" dirty="0">
              <a:solidFill>
                <a:srgbClr val="FF0000"/>
              </a:solidFill>
            </a:endParaRPr>
          </a:p>
          <a:p>
            <a:pPr>
              <a:buFont typeface="Wingdings" panose="05000000000000000000" pitchFamily="2" charset="2"/>
              <a:buChar char="q"/>
            </a:pPr>
            <a:r>
              <a:rPr lang="en-US" sz="1600" dirty="0">
                <a:latin typeface="+mn-lt"/>
              </a:rPr>
              <a:t>Proposals should include representatives from industry, regulators, and </a:t>
            </a:r>
            <a:r>
              <a:rPr lang="en-US" sz="1600" dirty="0" err="1">
                <a:latin typeface="+mn-lt"/>
              </a:rPr>
              <a:t>standardisation</a:t>
            </a:r>
            <a:r>
              <a:rPr lang="en-US" sz="1600" dirty="0">
                <a:latin typeface="+mn-lt"/>
              </a:rPr>
              <a:t> bodies, specifically to ensure that the project outputs are taken up by the SDO or regulatory authority. </a:t>
            </a:r>
          </a:p>
          <a:p>
            <a:pPr>
              <a:buFont typeface="Wingdings" panose="05000000000000000000" pitchFamily="2" charset="2"/>
              <a:buChar char="q"/>
            </a:pPr>
            <a:r>
              <a:rPr lang="en-US" sz="1600" dirty="0">
                <a:latin typeface="+mn-lt"/>
              </a:rPr>
              <a:t>EURAMET wishes to generate benefit for European and international stakeholders whilst exploiting the unique capabilities of its member National Metrology Institutes (NMI) and Designated Institutes (DI). </a:t>
            </a:r>
          </a:p>
          <a:p>
            <a:pPr>
              <a:buFont typeface="Wingdings" panose="05000000000000000000" pitchFamily="2" charset="2"/>
              <a:buChar char="q"/>
            </a:pPr>
            <a:r>
              <a:rPr lang="en-US" sz="1600" dirty="0">
                <a:latin typeface="+mn-lt"/>
              </a:rPr>
              <a:t>This call is intended to enable and promote collaborative research going beyond the state of the art and strengthen the mutual co-operation of European NMIs and DIs, leading to coordinated European metrology infrastructures where appropriate. </a:t>
            </a:r>
          </a:p>
          <a:p>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a:p>
            <a:pPr marL="57150" indent="0">
              <a:buNone/>
            </a:pPr>
            <a:r>
              <a:rPr lang="en-US" sz="1400" dirty="0">
                <a:latin typeface="+mn-lt"/>
              </a:rPr>
              <a:t>1 </a:t>
            </a:r>
            <a:r>
              <a:rPr lang="en-US" sz="1400" dirty="0">
                <a:latin typeface="+mn-lt"/>
                <a:hlinkClick r:id="rId2"/>
              </a:rPr>
              <a:t>https://eur-lex.europa.eu/legal-content/EN/TXT/?uri=OJ:C_202501818</a:t>
            </a:r>
            <a:endParaRPr lang="en-US" sz="1400" dirty="0">
              <a:latin typeface="+mn-lt"/>
            </a:endParaRPr>
          </a:p>
          <a:p>
            <a:pPr marL="57150" indent="0">
              <a:buNone/>
            </a:pPr>
            <a:r>
              <a:rPr lang="en-US" sz="1400" dirty="0">
                <a:latin typeface="+mn-lt"/>
              </a:rPr>
              <a:t>2 </a:t>
            </a:r>
            <a:r>
              <a:rPr lang="en-US" sz="1400" dirty="0">
                <a:latin typeface="+mn-lt"/>
                <a:hlinkClick r:id="rId3"/>
              </a:rPr>
              <a:t>https://ec.europa.eu/commission/presscorner/detail/en/qanda_25_636</a:t>
            </a:r>
            <a:endParaRPr lang="en-US" sz="1400" dirty="0">
              <a:latin typeface="+mn-lt"/>
            </a:endParaRPr>
          </a:p>
          <a:p>
            <a:pPr marL="57150" indent="0">
              <a:buNone/>
            </a:pPr>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p:txBody>
      </p:sp>
      <p:sp>
        <p:nvSpPr>
          <p:cNvPr id="6" name="ZoneTexte 5"/>
          <p:cNvSpPr txBox="1"/>
          <p:nvPr/>
        </p:nvSpPr>
        <p:spPr>
          <a:xfrm>
            <a:off x="6038951" y="87548"/>
            <a:ext cx="104387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fr-FR" dirty="0"/>
              <a:t>ANNEX </a:t>
            </a:r>
          </a:p>
        </p:txBody>
      </p:sp>
    </p:spTree>
    <p:extLst>
      <p:ext uri="{BB962C8B-B14F-4D97-AF65-F5344CB8AC3E}">
        <p14:creationId xmlns:p14="http://schemas.microsoft.com/office/powerpoint/2010/main" val="171867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5011D-7FA2-48D4-814F-7C951BD1EF72}"/>
              </a:ext>
            </a:extLst>
          </p:cNvPr>
          <p:cNvSpPr>
            <a:spLocks noGrp="1"/>
          </p:cNvSpPr>
          <p:nvPr>
            <p:ph type="title"/>
          </p:nvPr>
        </p:nvSpPr>
        <p:spPr>
          <a:xfrm>
            <a:off x="457200" y="26127"/>
            <a:ext cx="5897418" cy="992777"/>
          </a:xfrm>
        </p:spPr>
        <p:txBody>
          <a:bodyPr/>
          <a:lstStyle/>
          <a:p>
            <a:pPr marL="457200" lvl="0" indent="-457200" eaLnBrk="1" fontAlgn="auto" hangingPunct="1">
              <a:spcBef>
                <a:spcPct val="20000"/>
              </a:spcBef>
              <a:spcAft>
                <a:spcPts val="0"/>
              </a:spcAft>
            </a:pPr>
            <a:r>
              <a:rPr lang="de-DE" dirty="0">
                <a:latin typeface="Arial" panose="020B0604020202020204" pitchFamily="34" charset="0"/>
                <a:cs typeface="Arial" panose="020B0604020202020204" pitchFamily="34" charset="0"/>
              </a:rPr>
              <a:t>2026 INDUSTRY Call </a:t>
            </a:r>
            <a:r>
              <a:rPr lang="de-DE" dirty="0" err="1">
                <a:latin typeface="Arial" panose="020B0604020202020204" pitchFamily="34" charset="0"/>
                <a:cs typeface="Arial" panose="020B0604020202020204" pitchFamily="34" charset="0"/>
              </a:rPr>
              <a:t>Scope</a:t>
            </a:r>
            <a:r>
              <a:rPr lang="de-DE" dirty="0">
                <a:latin typeface="Arial" panose="020B0604020202020204" pitchFamily="34" charset="0"/>
                <a:cs typeface="Arial" panose="020B0604020202020204" pitchFamily="34" charset="0"/>
              </a:rPr>
              <a:t> (1)</a:t>
            </a:r>
          </a:p>
        </p:txBody>
      </p:sp>
      <p:sp>
        <p:nvSpPr>
          <p:cNvPr id="4" name="Foliennummernplatzhalter 3">
            <a:extLst>
              <a:ext uri="{FF2B5EF4-FFF2-40B4-BE49-F238E27FC236}">
                <a16:creationId xmlns:a16="http://schemas.microsoft.com/office/drawing/2014/main" id="{BF8CE84D-2638-460F-BEC7-541FE6215070}"/>
              </a:ext>
            </a:extLst>
          </p:cNvPr>
          <p:cNvSpPr>
            <a:spLocks noGrp="1"/>
          </p:cNvSpPr>
          <p:nvPr>
            <p:ph type="sldNum" sz="quarter" idx="12"/>
          </p:nvPr>
        </p:nvSpPr>
        <p:spPr/>
        <p:txBody>
          <a:bodyPr/>
          <a:lstStyle/>
          <a:p>
            <a:pPr>
              <a:defRPr/>
            </a:pPr>
            <a:fld id="{AA9A860A-0335-4682-9417-C4791E3DB130}" type="slidenum">
              <a:rPr lang="en-GB" smtClean="0"/>
              <a:pPr>
                <a:defRPr/>
              </a:pPr>
              <a:t>18</a:t>
            </a:fld>
            <a:endParaRPr lang="en-GB" dirty="0"/>
          </a:p>
        </p:txBody>
      </p:sp>
      <p:sp>
        <p:nvSpPr>
          <p:cNvPr id="5" name="Inhaltsplatzhalter 2">
            <a:extLst>
              <a:ext uri="{FF2B5EF4-FFF2-40B4-BE49-F238E27FC236}">
                <a16:creationId xmlns:a16="http://schemas.microsoft.com/office/drawing/2014/main" id="{1527D08E-603F-464F-A208-01D60BE27E58}"/>
              </a:ext>
            </a:extLst>
          </p:cNvPr>
          <p:cNvSpPr txBox="1">
            <a:spLocks/>
          </p:cNvSpPr>
          <p:nvPr/>
        </p:nvSpPr>
        <p:spPr>
          <a:xfrm>
            <a:off x="532534" y="1018904"/>
            <a:ext cx="8062191" cy="5712636"/>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chemeClr val="tx1"/>
                </a:solidFill>
                <a:latin typeface="Calibri" pitchFamily="34" charset="0"/>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000" b="1" dirty="0">
                <a:latin typeface="+mn-lt"/>
                <a:cs typeface="Arial" panose="020B0604020202020204" pitchFamily="34" charset="0"/>
              </a:rPr>
              <a:t>“Metrology for Industry”</a:t>
            </a:r>
            <a:endParaRPr lang="fr-FR" sz="1600" dirty="0">
              <a:solidFill>
                <a:srgbClr val="000000"/>
              </a:solidFill>
              <a:latin typeface="+mn-lt"/>
            </a:endParaRPr>
          </a:p>
          <a:p>
            <a:pPr>
              <a:spcAft>
                <a:spcPts val="300"/>
              </a:spcAft>
              <a:buFont typeface="Wingdings" panose="05000000000000000000" pitchFamily="2" charset="2"/>
              <a:buChar char="q"/>
            </a:pPr>
            <a:r>
              <a:rPr lang="en-US" sz="1400" dirty="0">
                <a:latin typeface="+mn-lt"/>
              </a:rPr>
              <a:t>The overall strategic aim of the Targeted </a:t>
            </a:r>
            <a:r>
              <a:rPr lang="en-US" sz="1400" dirty="0" err="1">
                <a:latin typeface="+mn-lt"/>
              </a:rPr>
              <a:t>Programme</a:t>
            </a:r>
            <a:r>
              <a:rPr lang="en-US" sz="1400" dirty="0">
                <a:latin typeface="+mn-lt"/>
              </a:rPr>
              <a:t> (TP) “Metrology for Industry” is to develop new or improved measurement methods and techniques for industrial applications. It is aimed at driving innovation in industrial production and facilitating new or significantly improved products through exploiting knowledge in the European measurement institutes. The innovations shall improve the competitiveness and sustainability of existing industrial sectors or support development of new industries based on alternative or new technologies. </a:t>
            </a:r>
          </a:p>
          <a:p>
            <a:pPr>
              <a:buFont typeface="Wingdings" panose="05000000000000000000" pitchFamily="2" charset="2"/>
              <a:buChar char="q"/>
            </a:pPr>
            <a:r>
              <a:rPr lang="en-US" sz="1400" dirty="0">
                <a:latin typeface="+mn-lt"/>
              </a:rPr>
              <a:t>In line with the European Union Competitiveness Compass, the Industry Call 2026 mainly expects proposals in the context of the following Union policies: </a:t>
            </a:r>
          </a:p>
          <a:p>
            <a:pPr marL="808038"/>
            <a:r>
              <a:rPr lang="en-US" sz="1400" b="1" dirty="0">
                <a:latin typeface="+mn-lt"/>
              </a:rPr>
              <a:t>AI Continent Action Plan</a:t>
            </a:r>
            <a:r>
              <a:rPr lang="en-US" sz="1400" b="1" baseline="30000" dirty="0">
                <a:latin typeface="+mn-lt"/>
              </a:rPr>
              <a:t>1</a:t>
            </a:r>
            <a:r>
              <a:rPr lang="en-US" sz="1400" b="1" dirty="0">
                <a:latin typeface="+mn-lt"/>
              </a:rPr>
              <a:t> </a:t>
            </a:r>
            <a:r>
              <a:rPr lang="en-US" sz="1400" dirty="0">
                <a:latin typeface="+mn-lt"/>
              </a:rPr>
              <a:t>to foster the industrial use of AI technologies </a:t>
            </a:r>
            <a:r>
              <a:rPr lang="en-US" sz="1400" baseline="30000" dirty="0">
                <a:latin typeface="+mn-lt"/>
              </a:rPr>
              <a:t>2</a:t>
            </a:r>
            <a:r>
              <a:rPr lang="en-US" sz="1400" dirty="0">
                <a:latin typeface="+mn-lt"/>
              </a:rPr>
              <a:t> </a:t>
            </a:r>
          </a:p>
          <a:p>
            <a:pPr marL="808038"/>
            <a:r>
              <a:rPr lang="en-US" sz="1400" b="1" dirty="0">
                <a:latin typeface="+mn-lt"/>
              </a:rPr>
              <a:t>Clean Industrial Deal </a:t>
            </a:r>
            <a:r>
              <a:rPr lang="en-US" sz="1400" baseline="30000" dirty="0">
                <a:latin typeface="+mn-lt"/>
              </a:rPr>
              <a:t>3</a:t>
            </a:r>
            <a:r>
              <a:rPr lang="en-US" sz="1400" dirty="0">
                <a:latin typeface="+mn-lt"/>
              </a:rPr>
              <a:t> to accelerate competitiveness of European industry through metrology. </a:t>
            </a:r>
          </a:p>
          <a:p>
            <a:pPr marL="808038"/>
            <a:r>
              <a:rPr lang="en-US" sz="1400" b="1" dirty="0">
                <a:latin typeface="+mn-lt"/>
              </a:rPr>
              <a:t>Advanced Materials for Industrial Leadership</a:t>
            </a:r>
            <a:r>
              <a:rPr lang="en-US" sz="1400" b="1" baseline="30000" dirty="0">
                <a:latin typeface="+mn-lt"/>
              </a:rPr>
              <a:t>4</a:t>
            </a:r>
            <a:r>
              <a:rPr lang="en-US" sz="1400" b="1" dirty="0">
                <a:latin typeface="+mn-lt"/>
              </a:rPr>
              <a:t> </a:t>
            </a:r>
            <a:r>
              <a:rPr lang="en-US" sz="1400" dirty="0">
                <a:latin typeface="+mn-lt"/>
              </a:rPr>
              <a:t>to develop metrology for designed materials with new or enhanced properties and enhanced structural features to achieve specific or improved functional performance </a:t>
            </a:r>
          </a:p>
          <a:p>
            <a:pPr marL="808038"/>
            <a:r>
              <a:rPr lang="en-US" sz="1400" b="1" dirty="0">
                <a:latin typeface="+mn-lt"/>
              </a:rPr>
              <a:t>Communication on Building the future with nature</a:t>
            </a:r>
            <a:r>
              <a:rPr lang="en-US" sz="1400" b="1" baseline="30000" dirty="0">
                <a:latin typeface="+mn-lt"/>
              </a:rPr>
              <a:t>5 </a:t>
            </a:r>
            <a:r>
              <a:rPr lang="en-US" sz="1400" dirty="0">
                <a:latin typeface="+mn-lt"/>
              </a:rPr>
              <a:t>to develop metrology for biotechnology and </a:t>
            </a:r>
            <a:r>
              <a:rPr lang="en-US" sz="1400" dirty="0" err="1">
                <a:latin typeface="+mn-lt"/>
              </a:rPr>
              <a:t>biomanufacturing</a:t>
            </a:r>
            <a:r>
              <a:rPr lang="en-US" sz="1400" dirty="0">
                <a:latin typeface="+mn-lt"/>
              </a:rPr>
              <a:t>. </a:t>
            </a:r>
          </a:p>
          <a:p>
            <a:endParaRPr lang="en-US" sz="1400" dirty="0">
              <a:solidFill>
                <a:srgbClr val="FF0000"/>
              </a:solidFill>
              <a:latin typeface="+mn-lt"/>
            </a:endParaRPr>
          </a:p>
          <a:p>
            <a:pPr>
              <a:buFont typeface="+mj-lt"/>
              <a:buAutoNum type="arabicPeriod"/>
            </a:pPr>
            <a:r>
              <a:rPr lang="en-US" sz="1050" dirty="0">
                <a:solidFill>
                  <a:schemeClr val="tx1">
                    <a:lumMod val="60000"/>
                    <a:lumOff val="40000"/>
                  </a:schemeClr>
                </a:solidFill>
                <a:latin typeface="+mn-lt"/>
                <a:hlinkClick r:id="rId2"/>
              </a:rPr>
              <a:t>https://commission.europa.eu/topics/eu-competitiveness/ai-continent_en</a:t>
            </a:r>
            <a:endParaRPr lang="en-US" sz="1050" dirty="0">
              <a:solidFill>
                <a:schemeClr val="tx1">
                  <a:lumMod val="60000"/>
                  <a:lumOff val="40000"/>
                </a:schemeClr>
              </a:solidFill>
              <a:latin typeface="+mn-lt"/>
            </a:endParaRPr>
          </a:p>
          <a:p>
            <a:pPr marL="228600" indent="-228600">
              <a:buFont typeface="+mj-lt"/>
              <a:buAutoNum type="arabicPeriod"/>
            </a:pPr>
            <a:r>
              <a:rPr lang="en-US" sz="1050" dirty="0">
                <a:solidFill>
                  <a:schemeClr val="tx1">
                    <a:lumMod val="60000"/>
                    <a:lumOff val="40000"/>
                  </a:schemeClr>
                </a:solidFill>
                <a:latin typeface="+mn-lt"/>
              </a:rPr>
              <a:t>   These sectors include: advanced manufacturing; aerospace; </a:t>
            </a:r>
            <a:r>
              <a:rPr lang="en-US" sz="1050" dirty="0" err="1">
                <a:solidFill>
                  <a:schemeClr val="tx1">
                    <a:lumMod val="60000"/>
                    <a:lumOff val="40000"/>
                  </a:schemeClr>
                </a:solidFill>
                <a:latin typeface="+mn-lt"/>
              </a:rPr>
              <a:t>agri</a:t>
            </a:r>
            <a:r>
              <a:rPr lang="en-US" sz="1050" dirty="0">
                <a:solidFill>
                  <a:schemeClr val="tx1">
                    <a:lumMod val="60000"/>
                    <a:lumOff val="40000"/>
                  </a:schemeClr>
                </a:solidFill>
                <a:latin typeface="+mn-lt"/>
              </a:rPr>
              <a:t>-food; energy; environment and climate; mobility and       </a:t>
            </a:r>
            <a:br>
              <a:rPr lang="en-US" sz="1050" dirty="0">
                <a:solidFill>
                  <a:schemeClr val="tx1">
                    <a:lumMod val="60000"/>
                    <a:lumOff val="40000"/>
                  </a:schemeClr>
                </a:solidFill>
                <a:latin typeface="+mn-lt"/>
              </a:rPr>
            </a:br>
            <a:r>
              <a:rPr lang="en-US" sz="1050" dirty="0">
                <a:solidFill>
                  <a:schemeClr val="tx1">
                    <a:lumMod val="60000"/>
                    <a:lumOff val="40000"/>
                  </a:schemeClr>
                </a:solidFill>
                <a:latin typeface="+mn-lt"/>
              </a:rPr>
              <a:t>   automotive; pharmaceutical; biotechnology; robotics; electronic communications; and advanced material design.</a:t>
            </a:r>
          </a:p>
          <a:p>
            <a:pPr>
              <a:buFont typeface="+mj-lt"/>
              <a:buAutoNum type="arabicPeriod"/>
            </a:pPr>
            <a:r>
              <a:rPr lang="en-US" sz="1050" dirty="0">
                <a:solidFill>
                  <a:schemeClr val="tx1">
                    <a:lumMod val="60000"/>
                    <a:lumOff val="40000"/>
                  </a:schemeClr>
                </a:solidFill>
                <a:latin typeface="+mn-lt"/>
                <a:hlinkClick r:id="rId3"/>
              </a:rPr>
              <a:t>https://commission.europa.eu/topics/eu-competitiveness/clean-industrial-deal_en</a:t>
            </a:r>
            <a:endParaRPr lang="en-US" sz="1050" dirty="0">
              <a:solidFill>
                <a:schemeClr val="tx1">
                  <a:lumMod val="60000"/>
                  <a:lumOff val="40000"/>
                </a:schemeClr>
              </a:solidFill>
              <a:latin typeface="+mn-lt"/>
            </a:endParaRPr>
          </a:p>
          <a:p>
            <a:pPr>
              <a:buFont typeface="+mj-lt"/>
              <a:buAutoNum type="arabicPeriod"/>
            </a:pPr>
            <a:r>
              <a:rPr lang="en-US" sz="1050" dirty="0">
                <a:solidFill>
                  <a:schemeClr val="tx1">
                    <a:lumMod val="60000"/>
                    <a:lumOff val="40000"/>
                  </a:schemeClr>
                </a:solidFill>
                <a:latin typeface="+mn-lt"/>
                <a:hlinkClick r:id="rId4"/>
              </a:rPr>
              <a:t>https://research-and-innovation.ec.europa.eu/research-area/industrial-research-and-innovation/chemicals-and-advanced-materials/advanced-materials-industrial-leadership_en</a:t>
            </a:r>
            <a:endParaRPr lang="en-US" sz="1050" dirty="0">
              <a:solidFill>
                <a:schemeClr val="tx1">
                  <a:lumMod val="60000"/>
                  <a:lumOff val="40000"/>
                </a:schemeClr>
              </a:solidFill>
              <a:latin typeface="+mn-lt"/>
            </a:endParaRPr>
          </a:p>
          <a:p>
            <a:pPr>
              <a:buFont typeface="+mj-lt"/>
              <a:buAutoNum type="arabicPeriod"/>
            </a:pPr>
            <a:r>
              <a:rPr lang="en-US" sz="1050" dirty="0">
                <a:solidFill>
                  <a:schemeClr val="tx1">
                    <a:lumMod val="60000"/>
                    <a:lumOff val="40000"/>
                  </a:schemeClr>
                </a:solidFill>
                <a:latin typeface="+mn-lt"/>
                <a:hlinkClick r:id="rId5"/>
              </a:rPr>
              <a:t>https://ec.europa.eu/commission/presscorner/detail/en/ip_24_1570</a:t>
            </a:r>
            <a:endParaRPr lang="en-US" sz="1050" dirty="0">
              <a:solidFill>
                <a:schemeClr val="tx1">
                  <a:lumMod val="60000"/>
                  <a:lumOff val="40000"/>
                </a:schemeClr>
              </a:solidFill>
              <a:latin typeface="+mn-lt"/>
            </a:endParaRPr>
          </a:p>
          <a:p>
            <a:pPr>
              <a:buFont typeface="+mj-lt"/>
              <a:buAutoNum type="arabicPeriod"/>
            </a:pPr>
            <a:endParaRPr lang="en-US" sz="1050" dirty="0">
              <a:solidFill>
                <a:schemeClr val="tx1">
                  <a:lumMod val="60000"/>
                  <a:lumOff val="40000"/>
                </a:schemeClr>
              </a:solidFill>
              <a:latin typeface="+mn-lt"/>
            </a:endParaRPr>
          </a:p>
          <a:p>
            <a:endParaRPr lang="en-US" sz="1400" dirty="0">
              <a:solidFill>
                <a:srgbClr val="FF0000"/>
              </a:solidFill>
            </a:endParaRPr>
          </a:p>
        </p:txBody>
      </p:sp>
      <p:sp>
        <p:nvSpPr>
          <p:cNvPr id="6" name="ZoneTexte 5"/>
          <p:cNvSpPr txBox="1"/>
          <p:nvPr/>
        </p:nvSpPr>
        <p:spPr>
          <a:xfrm>
            <a:off x="6038951" y="87548"/>
            <a:ext cx="104387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fr-FR" dirty="0"/>
              <a:t>ANNEX </a:t>
            </a:r>
          </a:p>
        </p:txBody>
      </p:sp>
    </p:spTree>
    <p:extLst>
      <p:ext uri="{BB962C8B-B14F-4D97-AF65-F5344CB8AC3E}">
        <p14:creationId xmlns:p14="http://schemas.microsoft.com/office/powerpoint/2010/main" val="10350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5011D-7FA2-48D4-814F-7C951BD1EF72}"/>
              </a:ext>
            </a:extLst>
          </p:cNvPr>
          <p:cNvSpPr>
            <a:spLocks noGrp="1"/>
          </p:cNvSpPr>
          <p:nvPr>
            <p:ph type="title"/>
          </p:nvPr>
        </p:nvSpPr>
        <p:spPr>
          <a:xfrm>
            <a:off x="457200" y="26127"/>
            <a:ext cx="5897418" cy="992777"/>
          </a:xfrm>
        </p:spPr>
        <p:txBody>
          <a:bodyPr/>
          <a:lstStyle/>
          <a:p>
            <a:pPr marL="457200" lvl="0" indent="-457200" eaLnBrk="1" fontAlgn="auto" hangingPunct="1">
              <a:spcBef>
                <a:spcPct val="20000"/>
              </a:spcBef>
              <a:spcAft>
                <a:spcPts val="0"/>
              </a:spcAft>
            </a:pPr>
            <a:r>
              <a:rPr lang="de-DE" dirty="0">
                <a:latin typeface="Arial" panose="020B0604020202020204" pitchFamily="34" charset="0"/>
                <a:cs typeface="Arial" panose="020B0604020202020204" pitchFamily="34" charset="0"/>
              </a:rPr>
              <a:t>2026 INDUSTRY Call </a:t>
            </a:r>
            <a:r>
              <a:rPr lang="de-DE" dirty="0" err="1">
                <a:latin typeface="Arial" panose="020B0604020202020204" pitchFamily="34" charset="0"/>
                <a:cs typeface="Arial" panose="020B0604020202020204" pitchFamily="34" charset="0"/>
              </a:rPr>
              <a:t>Scope</a:t>
            </a:r>
            <a:r>
              <a:rPr lang="de-DE" dirty="0">
                <a:latin typeface="Arial" panose="020B0604020202020204" pitchFamily="34" charset="0"/>
                <a:cs typeface="Arial" panose="020B0604020202020204" pitchFamily="34" charset="0"/>
              </a:rPr>
              <a:t> (2) </a:t>
            </a:r>
          </a:p>
        </p:txBody>
      </p:sp>
      <p:sp>
        <p:nvSpPr>
          <p:cNvPr id="4" name="Foliennummernplatzhalter 3">
            <a:extLst>
              <a:ext uri="{FF2B5EF4-FFF2-40B4-BE49-F238E27FC236}">
                <a16:creationId xmlns:a16="http://schemas.microsoft.com/office/drawing/2014/main" id="{BF8CE84D-2638-460F-BEC7-541FE6215070}"/>
              </a:ext>
            </a:extLst>
          </p:cNvPr>
          <p:cNvSpPr>
            <a:spLocks noGrp="1"/>
          </p:cNvSpPr>
          <p:nvPr>
            <p:ph type="sldNum" sz="quarter" idx="12"/>
          </p:nvPr>
        </p:nvSpPr>
        <p:spPr/>
        <p:txBody>
          <a:bodyPr/>
          <a:lstStyle/>
          <a:p>
            <a:pPr>
              <a:defRPr/>
            </a:pPr>
            <a:fld id="{AA9A860A-0335-4682-9417-C4791E3DB130}" type="slidenum">
              <a:rPr lang="en-GB" smtClean="0"/>
              <a:pPr>
                <a:defRPr/>
              </a:pPr>
              <a:t>19</a:t>
            </a:fld>
            <a:endParaRPr lang="en-GB" dirty="0"/>
          </a:p>
        </p:txBody>
      </p:sp>
      <p:sp>
        <p:nvSpPr>
          <p:cNvPr id="5" name="Inhaltsplatzhalter 2">
            <a:extLst>
              <a:ext uri="{FF2B5EF4-FFF2-40B4-BE49-F238E27FC236}">
                <a16:creationId xmlns:a16="http://schemas.microsoft.com/office/drawing/2014/main" id="{1527D08E-603F-464F-A208-01D60BE27E58}"/>
              </a:ext>
            </a:extLst>
          </p:cNvPr>
          <p:cNvSpPr txBox="1">
            <a:spLocks/>
          </p:cNvSpPr>
          <p:nvPr/>
        </p:nvSpPr>
        <p:spPr>
          <a:xfrm>
            <a:off x="532534" y="1373591"/>
            <a:ext cx="8062191" cy="4297635"/>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chemeClr val="tx1"/>
                </a:solidFill>
                <a:latin typeface="Calibri" pitchFamily="34" charset="0"/>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000" b="1" dirty="0">
                <a:latin typeface="+mn-lt"/>
                <a:cs typeface="Arial" panose="020B0604020202020204" pitchFamily="34" charset="0"/>
              </a:rPr>
              <a:t>“Metrology for Industry”</a:t>
            </a:r>
            <a:endParaRPr lang="en-US" sz="1800" dirty="0">
              <a:latin typeface="+mn-lt"/>
            </a:endParaRPr>
          </a:p>
          <a:p>
            <a:pPr>
              <a:buFont typeface="Wingdings" panose="05000000000000000000" pitchFamily="2" charset="2"/>
              <a:buChar char="q"/>
            </a:pPr>
            <a:r>
              <a:rPr lang="en-US" sz="1600" dirty="0">
                <a:solidFill>
                  <a:srgbClr val="002060"/>
                </a:solidFill>
                <a:latin typeface="+mn-lt"/>
              </a:rPr>
              <a:t>Documented industrial needs, innovation support and competitiveness improvement, such as provided through the references included in the Proposed Research Topics will be of key importance. </a:t>
            </a:r>
            <a:endParaRPr lang="fr-FR" sz="1600" dirty="0">
              <a:solidFill>
                <a:srgbClr val="002060"/>
              </a:solidFill>
              <a:latin typeface="+mn-lt"/>
            </a:endParaRPr>
          </a:p>
          <a:p>
            <a:pPr>
              <a:buFont typeface="Wingdings" panose="05000000000000000000" pitchFamily="2" charset="2"/>
              <a:buChar char="q"/>
            </a:pPr>
            <a:r>
              <a:rPr lang="en-US" sz="1600" dirty="0">
                <a:latin typeface="+mn-lt"/>
              </a:rPr>
              <a:t>EURAMET especially encourages proposals from small and medium size enterprises (SMEs) and their active participation in projects. </a:t>
            </a:r>
          </a:p>
          <a:p>
            <a:pPr>
              <a:buFont typeface="Wingdings" panose="05000000000000000000" pitchFamily="2" charset="2"/>
              <a:buChar char="q"/>
            </a:pPr>
            <a:r>
              <a:rPr lang="en-US" sz="1600" dirty="0">
                <a:latin typeface="+mn-lt"/>
              </a:rPr>
              <a:t>In addition to the development of technologies and methods, </a:t>
            </a:r>
            <a:r>
              <a:rPr lang="en-US" sz="1600" b="1" dirty="0">
                <a:latin typeface="+mn-lt"/>
              </a:rPr>
              <a:t>contributions to </a:t>
            </a:r>
            <a:r>
              <a:rPr lang="en-US" sz="1600" b="1" dirty="0" err="1">
                <a:latin typeface="+mn-lt"/>
              </a:rPr>
              <a:t>standardisation</a:t>
            </a:r>
            <a:r>
              <a:rPr lang="en-US" sz="1600" b="1" dirty="0">
                <a:latin typeface="+mn-lt"/>
              </a:rPr>
              <a:t> shall be investigated as a potential part of the projects</a:t>
            </a:r>
            <a:r>
              <a:rPr lang="en-US" sz="1600" dirty="0">
                <a:latin typeface="+mn-lt"/>
              </a:rPr>
              <a:t>.</a:t>
            </a:r>
          </a:p>
          <a:p>
            <a:pPr>
              <a:buFont typeface="Wingdings" panose="05000000000000000000" pitchFamily="2" charset="2"/>
              <a:buChar char="q"/>
            </a:pPr>
            <a:r>
              <a:rPr lang="en-US" sz="1600" dirty="0">
                <a:latin typeface="+mn-lt"/>
              </a:rPr>
              <a:t>EURAMET wishes to generate benefit for industry whilst exploiting the unique capabilities of its member National Metrology Institutes and Designated Institutes. </a:t>
            </a:r>
          </a:p>
          <a:p>
            <a:pPr>
              <a:buFont typeface="Wingdings" panose="05000000000000000000" pitchFamily="2" charset="2"/>
              <a:buChar char="q"/>
            </a:pPr>
            <a:r>
              <a:rPr lang="en-US" sz="1600" dirty="0">
                <a:latin typeface="+mn-lt"/>
              </a:rPr>
              <a:t>This TP will enable and promote collaborative research in the most demanding fields of industrial metrology going beyond the state of the art. </a:t>
            </a:r>
          </a:p>
          <a:p>
            <a:pPr>
              <a:buFont typeface="Wingdings" panose="05000000000000000000" pitchFamily="2" charset="2"/>
              <a:buChar char="q"/>
            </a:pPr>
            <a:r>
              <a:rPr lang="en-US" sz="1600" dirty="0">
                <a:latin typeface="+mn-lt"/>
              </a:rPr>
              <a:t>As with all other call scopes under the European Partnership on Metrology, this TP shall strengthen the mutual cooperation of European NMIs, leading to coordinated European metrology infrastructures where appropriate.</a:t>
            </a:r>
            <a:endParaRPr lang="en-US" sz="1400" dirty="0">
              <a:solidFill>
                <a:srgbClr val="FF0000"/>
              </a:solidFill>
              <a:latin typeface="+mn-lt"/>
            </a:endParaRPr>
          </a:p>
          <a:p>
            <a:endParaRPr lang="en-US" sz="1400" dirty="0">
              <a:solidFill>
                <a:srgbClr val="FF0000"/>
              </a:solidFill>
            </a:endParaRPr>
          </a:p>
        </p:txBody>
      </p:sp>
      <p:sp>
        <p:nvSpPr>
          <p:cNvPr id="6" name="ZoneTexte 5"/>
          <p:cNvSpPr txBox="1"/>
          <p:nvPr/>
        </p:nvSpPr>
        <p:spPr>
          <a:xfrm>
            <a:off x="6038951" y="87548"/>
            <a:ext cx="104387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fr-FR" dirty="0"/>
              <a:t>ANNEX </a:t>
            </a:r>
          </a:p>
        </p:txBody>
      </p:sp>
    </p:spTree>
    <p:extLst>
      <p:ext uri="{BB962C8B-B14F-4D97-AF65-F5344CB8AC3E}">
        <p14:creationId xmlns:p14="http://schemas.microsoft.com/office/powerpoint/2010/main" val="57468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5011D-7FA2-48D4-814F-7C951BD1EF72}"/>
              </a:ext>
            </a:extLst>
          </p:cNvPr>
          <p:cNvSpPr>
            <a:spLocks noGrp="1"/>
          </p:cNvSpPr>
          <p:nvPr>
            <p:ph type="title"/>
          </p:nvPr>
        </p:nvSpPr>
        <p:spPr>
          <a:xfrm>
            <a:off x="457199" y="26127"/>
            <a:ext cx="6617855" cy="992777"/>
          </a:xfrm>
        </p:spPr>
        <p:txBody>
          <a:bodyPr/>
          <a:lstStyle/>
          <a:p>
            <a:pPr marL="457200" indent="-457200" eaLnBrk="1" fontAlgn="auto" hangingPunct="1">
              <a:spcBef>
                <a:spcPct val="20000"/>
              </a:spcBef>
              <a:spcAft>
                <a:spcPts val="0"/>
              </a:spcAft>
            </a:pPr>
            <a:r>
              <a:rPr lang="en-US" dirty="0">
                <a:latin typeface="Arial" panose="020B0604020202020204" pitchFamily="34" charset="0"/>
                <a:cs typeface="Arial" panose="020B0604020202020204" pitchFamily="34" charset="0"/>
              </a:rPr>
              <a:t>European Partnership on Metrology</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527D08E-603F-464F-A208-01D60BE27E58}"/>
              </a:ext>
            </a:extLst>
          </p:cNvPr>
          <p:cNvSpPr>
            <a:spLocks noGrp="1"/>
          </p:cNvSpPr>
          <p:nvPr>
            <p:ph idx="1"/>
          </p:nvPr>
        </p:nvSpPr>
        <p:spPr>
          <a:xfrm>
            <a:off x="457199" y="2762220"/>
            <a:ext cx="7962036" cy="3074953"/>
          </a:xfrm>
        </p:spPr>
        <p:txBody>
          <a:bodyPr/>
          <a:lstStyle/>
          <a:p>
            <a:pPr>
              <a:spcAft>
                <a:spcPts val="1200"/>
              </a:spcAft>
              <a:buFont typeface="Wingdings" panose="05000000000000000000" pitchFamily="2" charset="2"/>
              <a:buChar char="q"/>
            </a:pPr>
            <a:r>
              <a:rPr lang="en-US" sz="1800" dirty="0">
                <a:latin typeface="Arial" panose="020B0604020202020204" pitchFamily="34" charset="0"/>
                <a:cs typeface="Arial" panose="020B0604020202020204" pitchFamily="34" charset="0"/>
              </a:rPr>
              <a:t>Funds collaborative research projects related to metrology            involving industry and academia</a:t>
            </a:r>
          </a:p>
          <a:p>
            <a:pPr>
              <a:spcAft>
                <a:spcPts val="1200"/>
              </a:spcAft>
              <a:buFont typeface="Wingdings" panose="05000000000000000000" pitchFamily="2" charset="2"/>
              <a:buChar char="q"/>
            </a:pPr>
            <a:r>
              <a:rPr lang="en-US" sz="1800" dirty="0">
                <a:latin typeface="Arial" panose="020B0604020202020204" pitchFamily="34" charset="0"/>
                <a:cs typeface="Arial" panose="020B0604020202020204" pitchFamily="34" charset="0"/>
              </a:rPr>
              <a:t>7 annual Calls from 2021-2027</a:t>
            </a:r>
          </a:p>
          <a:p>
            <a:pPr>
              <a:spcAft>
                <a:spcPts val="600"/>
              </a:spcAft>
              <a:buFont typeface="Wingdings" panose="05000000000000000000" pitchFamily="2" charset="2"/>
              <a:buChar char="q"/>
            </a:pPr>
            <a:r>
              <a:rPr lang="en-US" sz="1800" dirty="0">
                <a:latin typeface="Arial" panose="020B0604020202020204" pitchFamily="34" charset="0"/>
                <a:cs typeface="Arial" panose="020B0604020202020204" pitchFamily="34" charset="0"/>
              </a:rPr>
              <a:t>A Normative &amp; Regulation Call each year </a:t>
            </a:r>
          </a:p>
          <a:p>
            <a:pPr>
              <a:spcAft>
                <a:spcPts val="1200"/>
              </a:spcAft>
              <a:buFont typeface="Wingdings" panose="05000000000000000000" pitchFamily="2" charset="2"/>
              <a:buChar char="q"/>
            </a:pPr>
            <a:r>
              <a:rPr lang="en-US" sz="1800" dirty="0">
                <a:latin typeface="Arial" panose="020B0604020202020204" pitchFamily="34" charset="0"/>
                <a:cs typeface="Arial" panose="020B0604020202020204" pitchFamily="34" charset="0"/>
              </a:rPr>
              <a:t>21 normative research projects funded so far: 11 projects address a CEN/CENELEC need </a:t>
            </a:r>
          </a:p>
          <a:p>
            <a:pPr>
              <a:spcAft>
                <a:spcPts val="1200"/>
              </a:spcAft>
              <a:buFont typeface="Wingdings" panose="05000000000000000000" pitchFamily="2" charset="2"/>
              <a:buChar char="q"/>
            </a:pPr>
            <a:r>
              <a:rPr lang="en-US" sz="1800" dirty="0">
                <a:latin typeface="Arial" panose="020B0604020202020204" pitchFamily="34" charset="0"/>
                <a:cs typeface="Arial" panose="020B0604020202020204" pitchFamily="34" charset="0"/>
              </a:rPr>
              <a:t>CEN/CENELEC needs collected each year by STAIR EMPIR and now the CEN-CENELEC Advisory Committee on Research &amp; Innovation.</a:t>
            </a:r>
          </a:p>
        </p:txBody>
      </p:sp>
      <p:sp>
        <p:nvSpPr>
          <p:cNvPr id="4" name="Foliennummernplatzhalter 3">
            <a:extLst>
              <a:ext uri="{FF2B5EF4-FFF2-40B4-BE49-F238E27FC236}">
                <a16:creationId xmlns:a16="http://schemas.microsoft.com/office/drawing/2014/main" id="{BF8CE84D-2638-460F-BEC7-541FE6215070}"/>
              </a:ext>
            </a:extLst>
          </p:cNvPr>
          <p:cNvSpPr>
            <a:spLocks noGrp="1"/>
          </p:cNvSpPr>
          <p:nvPr>
            <p:ph type="sldNum" sz="quarter" idx="12"/>
          </p:nvPr>
        </p:nvSpPr>
        <p:spPr/>
        <p:txBody>
          <a:bodyPr/>
          <a:lstStyle/>
          <a:p>
            <a:pPr>
              <a:defRPr/>
            </a:pPr>
            <a:fld id="{AA9A860A-0335-4682-9417-C4791E3DB130}" type="slidenum">
              <a:rPr lang="en-GB" smtClean="0"/>
              <a:pPr>
                <a:defRPr/>
              </a:pPr>
              <a:t>2</a:t>
            </a:fld>
            <a:endParaRPr lang="en-GB" dirty="0"/>
          </a:p>
        </p:txBody>
      </p:sp>
      <p:pic>
        <p:nvPicPr>
          <p:cNvPr id="6" name="Image 5"/>
          <p:cNvPicPr>
            <a:picLocks noChangeAspect="1"/>
          </p:cNvPicPr>
          <p:nvPr/>
        </p:nvPicPr>
        <p:blipFill>
          <a:blip r:embed="rId2"/>
          <a:stretch>
            <a:fillRect/>
          </a:stretch>
        </p:blipFill>
        <p:spPr>
          <a:xfrm>
            <a:off x="735982" y="5837173"/>
            <a:ext cx="6339072" cy="730858"/>
          </a:xfrm>
          <a:prstGeom prst="rect">
            <a:avLst/>
          </a:prstGeom>
        </p:spPr>
      </p:pic>
      <p:sp>
        <p:nvSpPr>
          <p:cNvPr id="7" name="Inhaltsplatzhalter 2">
            <a:extLst>
              <a:ext uri="{FF2B5EF4-FFF2-40B4-BE49-F238E27FC236}">
                <a16:creationId xmlns:a16="http://schemas.microsoft.com/office/drawing/2014/main" id="{E3A1E697-3F0D-44DF-8735-6D1D0D82F196}"/>
              </a:ext>
            </a:extLst>
          </p:cNvPr>
          <p:cNvSpPr txBox="1">
            <a:spLocks/>
          </p:cNvSpPr>
          <p:nvPr/>
        </p:nvSpPr>
        <p:spPr>
          <a:xfrm>
            <a:off x="586830" y="1889838"/>
            <a:ext cx="5434424" cy="539312"/>
          </a:xfrm>
          <a:prstGeom prst="rect">
            <a:avLst/>
          </a:prstGeom>
          <a:solidFill>
            <a:srgbClr val="CCCCFF"/>
          </a:solidFill>
          <a:ln>
            <a:noFill/>
          </a:ln>
          <a:effectLst/>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buNone/>
            </a:pPr>
            <a:r>
              <a:rPr lang="en-US" sz="1400" b="1" dirty="0">
                <a:solidFill>
                  <a:prstClr val="black"/>
                </a:solidFill>
                <a:latin typeface="Arial" panose="020B0604020202020204" pitchFamily="34" charset="0"/>
                <a:cs typeface="Arial" panose="020B0604020202020204" pitchFamily="34" charset="0"/>
              </a:rPr>
              <a:t>Objective: </a:t>
            </a:r>
            <a:r>
              <a:rPr lang="en-US" sz="1400" dirty="0">
                <a:solidFill>
                  <a:prstClr val="black"/>
                </a:solidFill>
                <a:latin typeface="Arial" panose="020B0604020202020204" pitchFamily="34" charset="0"/>
                <a:cs typeface="Arial" panose="020B0604020202020204" pitchFamily="34" charset="0"/>
              </a:rPr>
              <a:t>To create, by 2030, a world-class sustainable and coordinated system for metrology in Europe.</a:t>
            </a:r>
          </a:p>
        </p:txBody>
      </p:sp>
      <p:sp>
        <p:nvSpPr>
          <p:cNvPr id="9" name="Title 1">
            <a:extLst>
              <a:ext uri="{FF2B5EF4-FFF2-40B4-BE49-F238E27FC236}">
                <a16:creationId xmlns:a16="http://schemas.microsoft.com/office/drawing/2014/main" id="{DBE5BCEC-EA8A-49FD-A6FB-625D616AD527}"/>
              </a:ext>
            </a:extLst>
          </p:cNvPr>
          <p:cNvSpPr txBox="1">
            <a:spLocks/>
          </p:cNvSpPr>
          <p:nvPr/>
        </p:nvSpPr>
        <p:spPr>
          <a:xfrm>
            <a:off x="6150885" y="1894801"/>
            <a:ext cx="2900157" cy="868683"/>
          </a:xfrm>
          <a:prstGeom prst="rect">
            <a:avLst/>
          </a:prstGeom>
        </p:spPr>
        <p:style>
          <a:lnRef idx="1">
            <a:schemeClr val="accent5"/>
          </a:lnRef>
          <a:fillRef idx="2">
            <a:schemeClr val="accent5"/>
          </a:fillRef>
          <a:effectRef idx="1">
            <a:schemeClr val="accent5"/>
          </a:effectRef>
          <a:fontRef idx="minor">
            <a:schemeClr val="dk1"/>
          </a:fontRef>
        </p:style>
        <p:txBody>
          <a:bodyPr anchor="b"/>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Bef>
                <a:spcPts val="600"/>
              </a:spcBef>
            </a:pPr>
            <a:r>
              <a:rPr lang="en-GB" sz="1500" b="1" dirty="0">
                <a:solidFill>
                  <a:srgbClr val="000000"/>
                </a:solidFill>
                <a:latin typeface="Arial" panose="020B0604020202020204" pitchFamily="34" charset="0"/>
                <a:cs typeface="Arial" panose="020B0604020202020204" pitchFamily="34" charset="0"/>
              </a:rPr>
              <a:t>Co-funding by </a:t>
            </a:r>
            <a:r>
              <a:rPr lang="en-GB" sz="1500" dirty="0">
                <a:solidFill>
                  <a:srgbClr val="000000"/>
                </a:solidFill>
                <a:latin typeface="Arial" panose="020B0604020202020204" pitchFamily="34" charset="0"/>
                <a:cs typeface="Arial" panose="020B0604020202020204" pitchFamily="34" charset="0"/>
              </a:rPr>
              <a:t>Member States and the European Commission </a:t>
            </a:r>
          </a:p>
          <a:p>
            <a:pPr>
              <a:spcBef>
                <a:spcPts val="600"/>
              </a:spcBef>
            </a:pPr>
            <a:r>
              <a:rPr lang="en-GB" sz="1500" b="1" dirty="0">
                <a:latin typeface="Arial" panose="020B0604020202020204" pitchFamily="34" charset="0"/>
                <a:cs typeface="Arial" panose="020B0604020202020204" pitchFamily="34" charset="0"/>
              </a:rPr>
              <a:t>24 participating countries</a:t>
            </a:r>
          </a:p>
        </p:txBody>
      </p:sp>
      <p:sp>
        <p:nvSpPr>
          <p:cNvPr id="10" name="Rectangle à coins arrondis 9"/>
          <p:cNvSpPr/>
          <p:nvPr/>
        </p:nvSpPr>
        <p:spPr>
          <a:xfrm>
            <a:off x="6384188" y="1175481"/>
            <a:ext cx="2433553" cy="64892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solidFill>
                  <a:schemeClr val="bg2">
                    <a:lumMod val="25000"/>
                  </a:schemeClr>
                </a:solidFill>
              </a:rPr>
              <a:t>Budget ambition</a:t>
            </a:r>
          </a:p>
          <a:p>
            <a:pPr algn="ctr"/>
            <a:r>
              <a:rPr lang="fr-FR" b="1" dirty="0">
                <a:solidFill>
                  <a:schemeClr val="bg2">
                    <a:lumMod val="25000"/>
                  </a:schemeClr>
                </a:solidFill>
                <a:latin typeface="Arial" panose="020B0604020202020204" pitchFamily="34" charset="0"/>
                <a:cs typeface="Arial" panose="020B0604020202020204" pitchFamily="34" charset="0"/>
              </a:rPr>
              <a:t>~ </a:t>
            </a:r>
            <a:r>
              <a:rPr lang="fr-FR" b="1" dirty="0">
                <a:solidFill>
                  <a:schemeClr val="bg2">
                    <a:lumMod val="25000"/>
                  </a:schemeClr>
                </a:solidFill>
              </a:rPr>
              <a:t>740 M€</a:t>
            </a:r>
          </a:p>
        </p:txBody>
      </p:sp>
      <p:sp>
        <p:nvSpPr>
          <p:cNvPr id="11" name="Rectangle 10"/>
          <p:cNvSpPr/>
          <p:nvPr/>
        </p:nvSpPr>
        <p:spPr>
          <a:xfrm>
            <a:off x="457199" y="1248883"/>
            <a:ext cx="516623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spcAft>
                <a:spcPts val="1200"/>
              </a:spcAft>
              <a:buNone/>
            </a:pPr>
            <a:r>
              <a:rPr lang="en-US" sz="2400" dirty="0">
                <a:latin typeface="Arial" panose="020B0604020202020204" pitchFamily="34" charset="0"/>
                <a:cs typeface="Arial" panose="020B0604020202020204" pitchFamily="34" charset="0"/>
              </a:rPr>
              <a:t>Research metrology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a:t>
            </a:r>
          </a:p>
        </p:txBody>
      </p:sp>
      <p:pic>
        <p:nvPicPr>
          <p:cNvPr id="8" name="Image 7"/>
          <p:cNvPicPr>
            <a:picLocks noChangeAspect="1"/>
          </p:cNvPicPr>
          <p:nvPr/>
        </p:nvPicPr>
        <p:blipFill>
          <a:blip r:embed="rId3"/>
          <a:stretch>
            <a:fillRect/>
          </a:stretch>
        </p:blipFill>
        <p:spPr>
          <a:xfrm>
            <a:off x="6384188" y="3223348"/>
            <a:ext cx="2202077" cy="1183616"/>
          </a:xfrm>
          <a:prstGeom prst="rect">
            <a:avLst/>
          </a:prstGeom>
        </p:spPr>
      </p:pic>
    </p:spTree>
    <p:extLst>
      <p:ext uri="{BB962C8B-B14F-4D97-AF65-F5344CB8AC3E}">
        <p14:creationId xmlns:p14="http://schemas.microsoft.com/office/powerpoint/2010/main" val="153391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749030" y="2017067"/>
            <a:ext cx="8307422" cy="2768942"/>
          </a:xfrm>
        </p:spPr>
        <p:txBody>
          <a:bodyPr>
            <a:noAutofit/>
          </a:bodyPr>
          <a:lstStyle/>
          <a:p>
            <a:pPr marL="0" indent="0">
              <a:lnSpc>
                <a:spcPct val="160000"/>
              </a:lnSpc>
              <a:spcBef>
                <a:spcPts val="0"/>
              </a:spcBef>
              <a:buNone/>
            </a:pPr>
            <a:r>
              <a:rPr lang="en-GB" sz="1600" b="1" dirty="0">
                <a:solidFill>
                  <a:srgbClr val="002060"/>
                </a:solidFill>
                <a:cs typeface="Arial" panose="020B0604020202020204" pitchFamily="34" charset="0"/>
              </a:rPr>
              <a:t>2021 </a:t>
            </a:r>
            <a:r>
              <a:rPr lang="en-GB" sz="1600" dirty="0">
                <a:solidFill>
                  <a:srgbClr val="002060"/>
                </a:solidFill>
                <a:cs typeface="Arial" panose="020B0604020202020204" pitchFamily="34" charset="0"/>
              </a:rPr>
              <a:t>       Green Deal  - </a:t>
            </a:r>
            <a:r>
              <a:rPr lang="en-GB" sz="1600" b="1" dirty="0">
                <a:solidFill>
                  <a:schemeClr val="accent2"/>
                </a:solidFill>
                <a:cs typeface="Arial" panose="020B0604020202020204" pitchFamily="34" charset="0"/>
              </a:rPr>
              <a:t>Normative </a:t>
            </a:r>
            <a:br>
              <a:rPr lang="en-GB" sz="1600" dirty="0">
                <a:solidFill>
                  <a:srgbClr val="002060"/>
                </a:solidFill>
                <a:cs typeface="Arial" panose="020B0604020202020204" pitchFamily="34" charset="0"/>
              </a:rPr>
            </a:br>
            <a:r>
              <a:rPr lang="en-GB" sz="1600" b="1" dirty="0">
                <a:solidFill>
                  <a:srgbClr val="002060"/>
                </a:solidFill>
                <a:cs typeface="Arial" panose="020B0604020202020204" pitchFamily="34" charset="0"/>
              </a:rPr>
              <a:t>2022 </a:t>
            </a:r>
            <a:r>
              <a:rPr lang="en-GB" sz="1600" dirty="0">
                <a:solidFill>
                  <a:srgbClr val="002060"/>
                </a:solidFill>
                <a:cs typeface="Arial" panose="020B0604020202020204" pitchFamily="34" charset="0"/>
              </a:rPr>
              <a:t>       Health, Integrated European Metrology, Digital transformation, </a:t>
            </a:r>
            <a:r>
              <a:rPr lang="en-GB" sz="1600" b="1" dirty="0">
                <a:solidFill>
                  <a:schemeClr val="accent2"/>
                </a:solidFill>
                <a:cs typeface="Arial" panose="020B0604020202020204" pitchFamily="34" charset="0"/>
              </a:rPr>
              <a:t>Normative</a:t>
            </a:r>
            <a:r>
              <a:rPr lang="en-GB" sz="1600" dirty="0">
                <a:solidFill>
                  <a:srgbClr val="002060"/>
                </a:solidFill>
                <a:cs typeface="Arial" panose="020B0604020202020204" pitchFamily="34" charset="0"/>
              </a:rPr>
              <a:t>, </a:t>
            </a:r>
            <a:r>
              <a:rPr lang="en-GB" sz="1600" dirty="0" err="1">
                <a:solidFill>
                  <a:srgbClr val="002060"/>
                </a:solidFill>
                <a:cs typeface="Arial" panose="020B0604020202020204" pitchFamily="34" charset="0"/>
              </a:rPr>
              <a:t>RPot</a:t>
            </a:r>
            <a:r>
              <a:rPr lang="en-GB" sz="1600" dirty="0">
                <a:solidFill>
                  <a:srgbClr val="002060"/>
                </a:solidFill>
                <a:cs typeface="Arial" panose="020B0604020202020204" pitchFamily="34" charset="0"/>
              </a:rPr>
              <a:t> </a:t>
            </a:r>
            <a:br>
              <a:rPr lang="en-GB" sz="1600" dirty="0">
                <a:solidFill>
                  <a:srgbClr val="002060"/>
                </a:solidFill>
                <a:cs typeface="Arial" panose="020B0604020202020204" pitchFamily="34" charset="0"/>
              </a:rPr>
            </a:br>
            <a:r>
              <a:rPr lang="en-GB" sz="1600" b="1" dirty="0">
                <a:solidFill>
                  <a:srgbClr val="002060"/>
                </a:solidFill>
                <a:cs typeface="Arial" panose="020B0604020202020204" pitchFamily="34" charset="0"/>
              </a:rPr>
              <a:t>2023 </a:t>
            </a:r>
            <a:r>
              <a:rPr lang="en-GB" sz="1600" dirty="0">
                <a:solidFill>
                  <a:srgbClr val="002060"/>
                </a:solidFill>
                <a:cs typeface="Arial" panose="020B0604020202020204" pitchFamily="34" charset="0"/>
              </a:rPr>
              <a:t>       Fundamental, Industry, </a:t>
            </a:r>
            <a:r>
              <a:rPr lang="en-GB" sz="1600" b="1" dirty="0">
                <a:solidFill>
                  <a:schemeClr val="accent2"/>
                </a:solidFill>
                <a:cs typeface="Arial" panose="020B0604020202020204" pitchFamily="34" charset="0"/>
              </a:rPr>
              <a:t>Normative</a:t>
            </a:r>
            <a:r>
              <a:rPr lang="en-GB" sz="1600" dirty="0">
                <a:solidFill>
                  <a:srgbClr val="002060"/>
                </a:solidFill>
                <a:cs typeface="Arial" panose="020B0604020202020204" pitchFamily="34" charset="0"/>
              </a:rPr>
              <a:t>, </a:t>
            </a:r>
            <a:r>
              <a:rPr lang="en-GB" sz="1600" dirty="0" err="1">
                <a:solidFill>
                  <a:srgbClr val="002060"/>
                </a:solidFill>
                <a:cs typeface="Arial" panose="020B0604020202020204" pitchFamily="34" charset="0"/>
              </a:rPr>
              <a:t>RPot</a:t>
            </a:r>
            <a:r>
              <a:rPr lang="en-GB" sz="1600" dirty="0">
                <a:solidFill>
                  <a:srgbClr val="002060"/>
                </a:solidFill>
                <a:cs typeface="Arial" panose="020B0604020202020204" pitchFamily="34" charset="0"/>
              </a:rPr>
              <a:t>, CSA-CBC</a:t>
            </a:r>
          </a:p>
          <a:p>
            <a:pPr marL="0" indent="0">
              <a:lnSpc>
                <a:spcPct val="160000"/>
              </a:lnSpc>
              <a:spcBef>
                <a:spcPts val="0"/>
              </a:spcBef>
              <a:buNone/>
            </a:pPr>
            <a:r>
              <a:rPr lang="en-GB" sz="1600" b="1" dirty="0">
                <a:solidFill>
                  <a:srgbClr val="002060"/>
                </a:solidFill>
                <a:cs typeface="Arial" panose="020B0604020202020204" pitchFamily="34" charset="0"/>
              </a:rPr>
              <a:t>2024</a:t>
            </a:r>
            <a:r>
              <a:rPr lang="en-GB" sz="1600" dirty="0">
                <a:solidFill>
                  <a:srgbClr val="002060"/>
                </a:solidFill>
                <a:cs typeface="Arial" panose="020B0604020202020204" pitchFamily="34" charset="0"/>
              </a:rPr>
              <a:t>        Green Deal, Digitalisation, </a:t>
            </a:r>
            <a:r>
              <a:rPr lang="en-GB" sz="1600" b="1" dirty="0">
                <a:solidFill>
                  <a:schemeClr val="accent2"/>
                </a:solidFill>
                <a:cs typeface="Arial" panose="020B0604020202020204" pitchFamily="34" charset="0"/>
              </a:rPr>
              <a:t>Normative, </a:t>
            </a:r>
            <a:r>
              <a:rPr lang="en-GB" sz="1600" dirty="0">
                <a:solidFill>
                  <a:srgbClr val="002060"/>
                </a:solidFill>
                <a:cs typeface="Arial" panose="020B0604020202020204" pitchFamily="34" charset="0"/>
              </a:rPr>
              <a:t>CSA (</a:t>
            </a:r>
            <a:r>
              <a:rPr lang="en-GB" sz="1600" dirty="0" err="1">
                <a:solidFill>
                  <a:srgbClr val="002060"/>
                </a:solidFill>
                <a:cs typeface="Arial" panose="020B0604020202020204" pitchFamily="34" charset="0"/>
              </a:rPr>
              <a:t>Com&amp;Impact</a:t>
            </a:r>
            <a:r>
              <a:rPr lang="en-GB" sz="1600" dirty="0">
                <a:solidFill>
                  <a:srgbClr val="002060"/>
                </a:solidFill>
                <a:cs typeface="Arial" panose="020B0604020202020204" pitchFamily="34" charset="0"/>
              </a:rPr>
              <a:t> support)</a:t>
            </a:r>
            <a:br>
              <a:rPr lang="en-GB" sz="1600" b="1" dirty="0">
                <a:solidFill>
                  <a:srgbClr val="FF0000"/>
                </a:solidFill>
                <a:cs typeface="Arial" panose="020B0604020202020204" pitchFamily="34" charset="0"/>
              </a:rPr>
            </a:br>
            <a:r>
              <a:rPr lang="en-GB" sz="1600" b="1" dirty="0">
                <a:cs typeface="Arial" panose="020B0604020202020204" pitchFamily="34" charset="0"/>
              </a:rPr>
              <a:t>2025</a:t>
            </a:r>
            <a:r>
              <a:rPr lang="en-GB" sz="1600" dirty="0">
                <a:cs typeface="Arial" panose="020B0604020202020204" pitchFamily="34" charset="0"/>
              </a:rPr>
              <a:t>        Health, Integrated European Metrology, </a:t>
            </a:r>
            <a:r>
              <a:rPr lang="en-GB" sz="1600" b="1" dirty="0">
                <a:solidFill>
                  <a:schemeClr val="accent2"/>
                </a:solidFill>
                <a:cs typeface="Arial" panose="020B0604020202020204" pitchFamily="34" charset="0"/>
              </a:rPr>
              <a:t>Regulation</a:t>
            </a:r>
            <a:r>
              <a:rPr lang="en-GB" sz="1600" dirty="0">
                <a:cs typeface="Arial" panose="020B0604020202020204" pitchFamily="34" charset="0"/>
              </a:rPr>
              <a:t> </a:t>
            </a:r>
            <a:br>
              <a:rPr lang="en-GB" sz="1600" dirty="0">
                <a:cs typeface="Arial" panose="020B0604020202020204" pitchFamily="34" charset="0"/>
              </a:rPr>
            </a:br>
            <a:r>
              <a:rPr lang="en-GB" sz="1600" b="1" dirty="0">
                <a:cs typeface="Arial" panose="020B0604020202020204" pitchFamily="34" charset="0"/>
              </a:rPr>
              <a:t>2026 </a:t>
            </a:r>
            <a:r>
              <a:rPr lang="en-GB" sz="1600" dirty="0">
                <a:cs typeface="Arial" panose="020B0604020202020204" pitchFamily="34" charset="0"/>
              </a:rPr>
              <a:t>       Fundamental, Industry, </a:t>
            </a:r>
            <a:r>
              <a:rPr lang="en-GB" sz="1600" b="1" dirty="0">
                <a:solidFill>
                  <a:schemeClr val="accent2"/>
                </a:solidFill>
                <a:cs typeface="Arial" panose="020B0604020202020204" pitchFamily="34" charset="0"/>
              </a:rPr>
              <a:t>Normative</a:t>
            </a:r>
            <a:r>
              <a:rPr lang="en-GB" sz="1600" dirty="0">
                <a:cs typeface="Arial" panose="020B0604020202020204" pitchFamily="34" charset="0"/>
              </a:rPr>
              <a:t>, </a:t>
            </a:r>
            <a:r>
              <a:rPr lang="en-GB" sz="1600" dirty="0" err="1">
                <a:cs typeface="Arial" panose="020B0604020202020204" pitchFamily="34" charset="0"/>
              </a:rPr>
              <a:t>RPot</a:t>
            </a:r>
            <a:r>
              <a:rPr lang="en-GB" sz="1600" dirty="0">
                <a:cs typeface="Arial" panose="020B0604020202020204" pitchFamily="34" charset="0"/>
              </a:rPr>
              <a:t> </a:t>
            </a:r>
            <a:br>
              <a:rPr lang="en-GB" sz="1600" dirty="0">
                <a:cs typeface="Arial" panose="020B0604020202020204" pitchFamily="34" charset="0"/>
              </a:rPr>
            </a:br>
            <a:r>
              <a:rPr lang="en-GB" sz="1600" b="1" dirty="0">
                <a:cs typeface="Arial" panose="020B0604020202020204" pitchFamily="34" charset="0"/>
              </a:rPr>
              <a:t>2027 </a:t>
            </a:r>
            <a:r>
              <a:rPr lang="en-GB" sz="1600" dirty="0">
                <a:cs typeface="Arial" panose="020B0604020202020204" pitchFamily="34" charset="0"/>
              </a:rPr>
              <a:t>       Green Deal, </a:t>
            </a:r>
            <a:r>
              <a:rPr lang="en-GB" sz="1600" b="1" dirty="0">
                <a:solidFill>
                  <a:schemeClr val="accent2"/>
                </a:solidFill>
                <a:cs typeface="Arial" panose="020B0604020202020204" pitchFamily="34" charset="0"/>
              </a:rPr>
              <a:t>Normative</a:t>
            </a:r>
            <a:r>
              <a:rPr lang="en-GB" sz="1600" dirty="0">
                <a:cs typeface="Arial" panose="020B0604020202020204" pitchFamily="34" charset="0"/>
              </a:rPr>
              <a:t> …. </a:t>
            </a:r>
          </a:p>
        </p:txBody>
      </p:sp>
      <p:sp>
        <p:nvSpPr>
          <p:cNvPr id="6" name="Inhaltsplatzhalter 2">
            <a:extLst>
              <a:ext uri="{FF2B5EF4-FFF2-40B4-BE49-F238E27FC236}">
                <a16:creationId xmlns:a16="http://schemas.microsoft.com/office/drawing/2014/main" id="{E3A1E697-3F0D-44DF-8735-6D1D0D82F196}"/>
              </a:ext>
            </a:extLst>
          </p:cNvPr>
          <p:cNvSpPr txBox="1">
            <a:spLocks/>
          </p:cNvSpPr>
          <p:nvPr/>
        </p:nvSpPr>
        <p:spPr>
          <a:xfrm>
            <a:off x="549275" y="1227048"/>
            <a:ext cx="5439872" cy="567000"/>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EPM Calls 2021-2027 </a:t>
            </a:r>
            <a:endParaRPr lang="en-US" dirty="0">
              <a:latin typeface="Arial" panose="020B0604020202020204" pitchFamily="34" charset="0"/>
              <a:cs typeface="Arial" panose="020B0604020202020204" pitchFamily="34" charset="0"/>
            </a:endParaRPr>
          </a:p>
        </p:txBody>
      </p:sp>
      <p:sp>
        <p:nvSpPr>
          <p:cNvPr id="8" name="Rectangle 1">
            <a:extLst>
              <a:ext uri="{FF2B5EF4-FFF2-40B4-BE49-F238E27FC236}">
                <a16:creationId xmlns:a16="http://schemas.microsoft.com/office/drawing/2014/main" id="{48D58343-6570-475A-9BCA-EA3B04470FCE}"/>
              </a:ext>
            </a:extLst>
          </p:cNvPr>
          <p:cNvSpPr/>
          <p:nvPr/>
        </p:nvSpPr>
        <p:spPr>
          <a:xfrm>
            <a:off x="3218733" y="6086469"/>
            <a:ext cx="5338916" cy="415498"/>
          </a:xfrm>
          <a:prstGeom prst="rect">
            <a:avLst/>
          </a:prstGeom>
          <a:solidFill>
            <a:schemeClr val="accent1">
              <a:lumMod val="20000"/>
              <a:lumOff val="80000"/>
            </a:schemeClr>
          </a:solidFill>
        </p:spPr>
        <p:txBody>
          <a:bodyPr wrap="square">
            <a:spAutoFit/>
          </a:bodyPr>
          <a:lstStyle/>
          <a:p>
            <a:r>
              <a:rPr lang="en-GB" sz="2100" dirty="0">
                <a:solidFill>
                  <a:srgbClr val="005B99"/>
                </a:solidFill>
                <a:cs typeface="Arial" panose="020B0604020202020204" pitchFamily="34" charset="0"/>
              </a:rPr>
              <a:t>Participant Portal: </a:t>
            </a:r>
            <a:r>
              <a:rPr lang="en-GB" sz="2100" dirty="0">
                <a:solidFill>
                  <a:srgbClr val="005B99"/>
                </a:solidFill>
                <a:cs typeface="Arial" panose="020B0604020202020204" pitchFamily="34" charset="0"/>
                <a:hlinkClick r:id="rId2"/>
              </a:rPr>
              <a:t>https://www.metpart.eu</a:t>
            </a:r>
            <a:endParaRPr lang="en-GB" sz="2100" dirty="0">
              <a:solidFill>
                <a:srgbClr val="005B99"/>
              </a:solidFill>
              <a:cs typeface="Arial" panose="020B0604020202020204" pitchFamily="34" charset="0"/>
            </a:endParaRPr>
          </a:p>
        </p:txBody>
      </p:sp>
      <p:sp>
        <p:nvSpPr>
          <p:cNvPr id="9" name="Foliennummernplatzhalter 8">
            <a:extLst>
              <a:ext uri="{FF2B5EF4-FFF2-40B4-BE49-F238E27FC236}">
                <a16:creationId xmlns:a16="http://schemas.microsoft.com/office/drawing/2014/main" id="{E4C5C549-64AB-4806-B0B4-56924E409142}"/>
              </a:ext>
            </a:extLst>
          </p:cNvPr>
          <p:cNvSpPr>
            <a:spLocks noGrp="1"/>
          </p:cNvSpPr>
          <p:nvPr>
            <p:ph type="sldNum" sz="quarter" idx="12"/>
          </p:nvPr>
        </p:nvSpPr>
        <p:spPr/>
        <p:txBody>
          <a:bodyPr/>
          <a:lstStyle/>
          <a:p>
            <a:pPr>
              <a:defRPr/>
            </a:pPr>
            <a:fld id="{3D9B4D03-C394-41F3-A8FE-BA9481B9FFBB}" type="slidenum">
              <a:rPr lang="en-GB" altLang="en-US" smtClean="0"/>
              <a:pPr>
                <a:defRPr/>
              </a:pPr>
              <a:t>3</a:t>
            </a:fld>
            <a:endParaRPr lang="en-GB" altLang="en-US"/>
          </a:p>
        </p:txBody>
      </p:sp>
      <p:sp>
        <p:nvSpPr>
          <p:cNvPr id="12" name="Titel 2">
            <a:extLst>
              <a:ext uri="{FF2B5EF4-FFF2-40B4-BE49-F238E27FC236}">
                <a16:creationId xmlns:a16="http://schemas.microsoft.com/office/drawing/2014/main" id="{00592627-0015-4760-8E66-F6299651C838}"/>
              </a:ext>
            </a:extLst>
          </p:cNvPr>
          <p:cNvSpPr txBox="1">
            <a:spLocks/>
          </p:cNvSpPr>
          <p:nvPr/>
        </p:nvSpPr>
        <p:spPr>
          <a:xfrm>
            <a:off x="422576" y="240570"/>
            <a:ext cx="6356256" cy="880217"/>
          </a:xfrm>
          <a:prstGeom prst="rect">
            <a:avLst/>
          </a:prstGeom>
        </p:spPr>
        <p:txBody>
          <a:bodyPr vert="horz" lIns="91440" tIns="45720" rIns="91440" bIns="45720" rtlCol="0" anchor="ctr">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a:lstStyle>
          <a:p>
            <a:pPr algn="l"/>
            <a:r>
              <a:rPr lang="de-DE" sz="2800" b="1" dirty="0"/>
              <a:t>European Partnership on </a:t>
            </a:r>
            <a:r>
              <a:rPr lang="de-DE" sz="2800" b="1" dirty="0" err="1"/>
              <a:t>Metrology</a:t>
            </a:r>
            <a:endParaRPr lang="de-DE" sz="2800" b="1" dirty="0"/>
          </a:p>
        </p:txBody>
      </p:sp>
      <p:sp>
        <p:nvSpPr>
          <p:cNvPr id="7" name="Rectangle 1">
            <a:extLst>
              <a:ext uri="{FF2B5EF4-FFF2-40B4-BE49-F238E27FC236}">
                <a16:creationId xmlns:a16="http://schemas.microsoft.com/office/drawing/2014/main" id="{48D58343-6570-475A-9BCA-EA3B04470FCE}"/>
              </a:ext>
            </a:extLst>
          </p:cNvPr>
          <p:cNvSpPr/>
          <p:nvPr/>
        </p:nvSpPr>
        <p:spPr>
          <a:xfrm>
            <a:off x="549275" y="5089497"/>
            <a:ext cx="766087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400" b="1" dirty="0">
                <a:solidFill>
                  <a:schemeClr val="tx1"/>
                </a:solidFill>
                <a:cs typeface="Arial" panose="020B0604020202020204" pitchFamily="34" charset="0"/>
              </a:rPr>
              <a:t>2026 : The Industry and Normative Calls are </a:t>
            </a:r>
            <a:r>
              <a:rPr lang="en-US" sz="2400" b="1" dirty="0">
                <a:solidFill>
                  <a:schemeClr val="tx1"/>
                </a:solidFill>
                <a:cs typeface="Arial" panose="020B0604020202020204" pitchFamily="34" charset="0"/>
              </a:rPr>
              <a:t>highly pertinent to </a:t>
            </a:r>
            <a:r>
              <a:rPr lang="en-US" sz="2400" b="1" dirty="0" err="1">
                <a:solidFill>
                  <a:schemeClr val="tx1"/>
                </a:solidFill>
                <a:cs typeface="Arial" panose="020B0604020202020204" pitchFamily="34" charset="0"/>
              </a:rPr>
              <a:t>standardisation</a:t>
            </a:r>
            <a:r>
              <a:rPr lang="en-US" sz="2400" b="1" dirty="0">
                <a:solidFill>
                  <a:schemeClr val="tx1"/>
                </a:solidFill>
                <a:cs typeface="Arial" panose="020B0604020202020204" pitchFamily="34" charset="0"/>
              </a:rPr>
              <a:t> involvement.</a:t>
            </a:r>
            <a:endParaRPr lang="en-GB" sz="2400" b="1" dirty="0">
              <a:solidFill>
                <a:schemeClr val="tx1"/>
              </a:solidFill>
              <a:cs typeface="Arial" panose="020B0604020202020204" pitchFamily="34" charset="0"/>
            </a:endParaRPr>
          </a:p>
        </p:txBody>
      </p:sp>
      <p:sp>
        <p:nvSpPr>
          <p:cNvPr id="2" name="Flèche droite 1"/>
          <p:cNvSpPr/>
          <p:nvPr/>
        </p:nvSpPr>
        <p:spPr>
          <a:xfrm>
            <a:off x="140474" y="4095224"/>
            <a:ext cx="564204" cy="32101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893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4</a:t>
            </a:fld>
            <a:endParaRPr lang="en-GB" dirty="0"/>
          </a:p>
        </p:txBody>
      </p:sp>
      <p:sp>
        <p:nvSpPr>
          <p:cNvPr id="3" name="Espace réservé du contenu 2"/>
          <p:cNvSpPr>
            <a:spLocks noGrp="1"/>
          </p:cNvSpPr>
          <p:nvPr>
            <p:ph idx="1"/>
          </p:nvPr>
        </p:nvSpPr>
        <p:spPr>
          <a:xfrm>
            <a:off x="457200" y="1347281"/>
            <a:ext cx="8229600" cy="5063247"/>
          </a:xfrm>
        </p:spPr>
        <p:txBody>
          <a:bodyPr/>
          <a:lstStyle/>
          <a:p>
            <a:pPr lvl="0" rtl="0"/>
            <a:r>
              <a:rPr lang="en-US" sz="1800" dirty="0">
                <a:latin typeface="+mn-lt"/>
              </a:rPr>
              <a:t>EURAMET considers important to get some potential needs from industries and society via the </a:t>
            </a:r>
            <a:r>
              <a:rPr lang="en-US" sz="1800" dirty="0" err="1">
                <a:latin typeface="+mn-lt"/>
              </a:rPr>
              <a:t>standardisation</a:t>
            </a:r>
            <a:r>
              <a:rPr lang="en-US" sz="1800" dirty="0">
                <a:latin typeface="+mn-lt"/>
              </a:rPr>
              <a:t> </a:t>
            </a:r>
            <a:r>
              <a:rPr lang="en-US" sz="1800" dirty="0" err="1">
                <a:latin typeface="+mn-lt"/>
              </a:rPr>
              <a:t>organisations</a:t>
            </a:r>
            <a:r>
              <a:rPr lang="en-US" sz="1800" dirty="0">
                <a:latin typeface="+mn-lt"/>
              </a:rPr>
              <a:t>. </a:t>
            </a:r>
            <a:endParaRPr lang="fr-FR" sz="1800" dirty="0">
              <a:latin typeface="+mn-lt"/>
            </a:endParaRPr>
          </a:p>
          <a:p>
            <a:pPr lvl="0" rtl="0"/>
            <a:r>
              <a:rPr lang="en-US" sz="1800" dirty="0">
                <a:latin typeface="+mn-lt"/>
              </a:rPr>
              <a:t>To enable that discussion, a common platform STAIR EMPIR (</a:t>
            </a:r>
            <a:r>
              <a:rPr lang="en-US" sz="1800" dirty="0" err="1">
                <a:latin typeface="+mn-lt"/>
              </a:rPr>
              <a:t>STAndards</a:t>
            </a:r>
            <a:r>
              <a:rPr lang="en-US" sz="1800" dirty="0">
                <a:latin typeface="+mn-lt"/>
              </a:rPr>
              <a:t> Innovation &amp;Research) between EURAMET and CEN-CENELEC was created.</a:t>
            </a:r>
            <a:endParaRPr lang="fr-FR" sz="1800" dirty="0">
              <a:latin typeface="+mn-lt"/>
            </a:endParaRPr>
          </a:p>
          <a:p>
            <a:pPr lvl="0" rtl="0"/>
            <a:r>
              <a:rPr lang="en-US" sz="1800" dirty="0">
                <a:latin typeface="+mn-lt"/>
              </a:rPr>
              <a:t>Since 2014, via this platform, CEN/CENELEC has consulted its Technical Committees about the emerging research and measurement needs related to standardization and has collected around 15 needs each year. </a:t>
            </a:r>
          </a:p>
          <a:p>
            <a:pPr lvl="0"/>
            <a:r>
              <a:rPr lang="en-US" sz="1800" dirty="0">
                <a:latin typeface="+mn-lt"/>
              </a:rPr>
              <a:t>In addition, </a:t>
            </a:r>
            <a:r>
              <a:rPr lang="en-US" sz="1800" dirty="0" err="1">
                <a:latin typeface="+mn-lt"/>
              </a:rPr>
              <a:t>metrologists</a:t>
            </a:r>
            <a:r>
              <a:rPr lang="en-US" sz="1800" dirty="0">
                <a:latin typeface="+mn-lt"/>
              </a:rPr>
              <a:t> contribute to many </a:t>
            </a:r>
            <a:r>
              <a:rPr lang="en-US" sz="1800" dirty="0" err="1">
                <a:latin typeface="+mn-lt"/>
              </a:rPr>
              <a:t>standardisation</a:t>
            </a:r>
            <a:r>
              <a:rPr lang="en-US" sz="1800" dirty="0">
                <a:latin typeface="+mn-lt"/>
              </a:rPr>
              <a:t> committees on national, European and international level. They are in the best position to identify measurement needs that can generate normative projects.</a:t>
            </a:r>
            <a:endParaRPr lang="fr-FR" sz="1800" dirty="0">
              <a:latin typeface="+mn-lt"/>
            </a:endParaRPr>
          </a:p>
          <a:p>
            <a:pPr lvl="0" rtl="0"/>
            <a:r>
              <a:rPr lang="en-US" sz="1800" dirty="0">
                <a:latin typeface="+mn-lt"/>
              </a:rPr>
              <a:t>The research needs coming from the standardization and collected by STAIR EMPIR are considered by the metrology community to develop joint research projects (JRP).</a:t>
            </a:r>
          </a:p>
          <a:p>
            <a:pPr lvl="0"/>
            <a:r>
              <a:rPr lang="en-US" sz="1800" b="1" dirty="0">
                <a:latin typeface="+mn-lt"/>
              </a:rPr>
              <a:t>2026 Partnership Calls: CEN and CENELEC TC/SCs are invited to submit their needs for metrology research to the CEN-CENELEC Advisory Committee on Research &amp; Innovation by 16 December 2025</a:t>
            </a:r>
            <a:r>
              <a:rPr lang="en-US" sz="1800" dirty="0">
                <a:latin typeface="+mn-lt"/>
              </a:rPr>
              <a:t>.</a:t>
            </a:r>
            <a:endParaRPr lang="fr-FR" sz="1800" dirty="0">
              <a:latin typeface="+mn-lt"/>
            </a:endParaRPr>
          </a:p>
        </p:txBody>
      </p:sp>
      <p:sp>
        <p:nvSpPr>
          <p:cNvPr id="6" name="Rectangle 5"/>
          <p:cNvSpPr/>
          <p:nvPr/>
        </p:nvSpPr>
        <p:spPr>
          <a:xfrm>
            <a:off x="457200" y="420886"/>
            <a:ext cx="6408053" cy="81932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lstStyle/>
          <a:p>
            <a:pPr lvl="0"/>
            <a:r>
              <a:rPr lang="en-US" sz="2400" b="1" dirty="0"/>
              <a:t>How can standardization submit potential research topics?</a:t>
            </a:r>
            <a:endParaRPr lang="fr-FR" sz="2400" b="1" dirty="0"/>
          </a:p>
        </p:txBody>
      </p:sp>
    </p:spTree>
    <p:extLst>
      <p:ext uri="{BB962C8B-B14F-4D97-AF65-F5344CB8AC3E}">
        <p14:creationId xmlns:p14="http://schemas.microsoft.com/office/powerpoint/2010/main" val="158724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4277042144"/>
              </p:ext>
            </p:extLst>
          </p:nvPr>
        </p:nvGraphicFramePr>
        <p:xfrm>
          <a:off x="470648" y="377192"/>
          <a:ext cx="6252370" cy="99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5</a:t>
            </a:fld>
            <a:endParaRPr lang="en-GB" dirty="0"/>
          </a:p>
        </p:txBody>
      </p:sp>
      <p:sp>
        <p:nvSpPr>
          <p:cNvPr id="8" name="Espace réservé du contenu 7"/>
          <p:cNvSpPr>
            <a:spLocks noGrp="1"/>
          </p:cNvSpPr>
          <p:nvPr>
            <p:ph idx="1"/>
          </p:nvPr>
        </p:nvSpPr>
        <p:spPr>
          <a:xfrm>
            <a:off x="470647" y="1932633"/>
            <a:ext cx="8229600" cy="3962329"/>
          </a:xfrm>
        </p:spPr>
        <p:txBody>
          <a:bodyPr/>
          <a:lstStyle/>
          <a:p>
            <a:pPr lvl="0">
              <a:spcAft>
                <a:spcPts val="600"/>
              </a:spcAft>
              <a:buFont typeface="Wingdings" panose="05000000000000000000" pitchFamily="2" charset="2"/>
              <a:buChar char="q"/>
            </a:pPr>
            <a:r>
              <a:rPr lang="en-US" sz="1800" dirty="0">
                <a:latin typeface="+mn-lt"/>
              </a:rPr>
              <a:t>Role of the European </a:t>
            </a:r>
            <a:r>
              <a:rPr lang="en-US" sz="1800" dirty="0" err="1">
                <a:latin typeface="+mn-lt"/>
              </a:rPr>
              <a:t>Standardisation</a:t>
            </a:r>
            <a:r>
              <a:rPr lang="en-US" sz="1800" dirty="0">
                <a:latin typeface="+mn-lt"/>
              </a:rPr>
              <a:t> </a:t>
            </a:r>
            <a:r>
              <a:rPr lang="en-US" sz="1800" dirty="0" err="1">
                <a:latin typeface="+mn-lt"/>
              </a:rPr>
              <a:t>Organisations</a:t>
            </a:r>
            <a:r>
              <a:rPr lang="en-US" sz="1800" dirty="0">
                <a:latin typeface="+mn-lt"/>
              </a:rPr>
              <a:t> (ESO) and Regulators:</a:t>
            </a:r>
          </a:p>
          <a:p>
            <a:pPr lvl="1">
              <a:spcAft>
                <a:spcPts val="600"/>
              </a:spcAft>
            </a:pPr>
            <a:r>
              <a:rPr lang="en-US" sz="1800" dirty="0"/>
              <a:t>contributing to the definition of </a:t>
            </a:r>
            <a:r>
              <a:rPr lang="en-US" sz="1800" dirty="0" err="1"/>
              <a:t>programme</a:t>
            </a:r>
            <a:r>
              <a:rPr lang="en-US" sz="1800" dirty="0"/>
              <a:t> calls and being a key exploitation route for the project outputs. </a:t>
            </a:r>
          </a:p>
          <a:p>
            <a:pPr lvl="1"/>
            <a:r>
              <a:rPr lang="en-US" sz="1800" dirty="0"/>
              <a:t>play a key role in identifying needs for better measurements.</a:t>
            </a:r>
          </a:p>
          <a:p>
            <a:pPr lvl="1"/>
            <a:endParaRPr lang="en-US" sz="2000" dirty="0"/>
          </a:p>
          <a:p>
            <a:pPr lvl="0">
              <a:lnSpc>
                <a:spcPct val="150000"/>
              </a:lnSpc>
              <a:buFont typeface="Wingdings" panose="05000000000000000000" pitchFamily="2" charset="2"/>
              <a:buChar char="q"/>
            </a:pPr>
            <a:r>
              <a:rPr lang="en-US" sz="1800" dirty="0">
                <a:latin typeface="+mn-lt"/>
              </a:rPr>
              <a:t>For all the projects, EURAMET encourages proposals that include representatives from industry, regulators and standardization bodies for their active participation in the projects.</a:t>
            </a:r>
          </a:p>
          <a:p>
            <a:pPr lvl="0">
              <a:lnSpc>
                <a:spcPct val="150000"/>
              </a:lnSpc>
              <a:buFont typeface="Wingdings" panose="05000000000000000000" pitchFamily="2" charset="2"/>
              <a:buChar char="q"/>
            </a:pPr>
            <a:r>
              <a:rPr lang="en-US" sz="1800" dirty="0">
                <a:latin typeface="+mn-lt"/>
              </a:rPr>
              <a:t>Target: around 40% of the budget dedicated to external partners.</a:t>
            </a:r>
            <a:endParaRPr lang="fr-FR" sz="1800" dirty="0">
              <a:latin typeface="+mn-lt"/>
            </a:endParaRPr>
          </a:p>
          <a:p>
            <a:pPr lvl="0" rtl="0"/>
            <a:endParaRPr lang="fr-FR" sz="2000" dirty="0"/>
          </a:p>
        </p:txBody>
      </p:sp>
    </p:spTree>
    <p:extLst>
      <p:ext uri="{BB962C8B-B14F-4D97-AF65-F5344CB8AC3E}">
        <p14:creationId xmlns:p14="http://schemas.microsoft.com/office/powerpoint/2010/main" val="429437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6</a:t>
            </a:fld>
            <a:endParaRPr lang="en-GB" dirty="0"/>
          </a:p>
        </p:txBody>
      </p:sp>
      <p:graphicFrame>
        <p:nvGraphicFramePr>
          <p:cNvPr id="3" name="Diagramme 2"/>
          <p:cNvGraphicFramePr/>
          <p:nvPr>
            <p:extLst>
              <p:ext uri="{D42A27DB-BD31-4B8C-83A1-F6EECF244321}">
                <p14:modId xmlns:p14="http://schemas.microsoft.com/office/powerpoint/2010/main" val="2716751825"/>
              </p:ext>
            </p:extLst>
          </p:nvPr>
        </p:nvGraphicFramePr>
        <p:xfrm>
          <a:off x="484094" y="448210"/>
          <a:ext cx="6548718" cy="99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contenu 4"/>
          <p:cNvSpPr>
            <a:spLocks noGrp="1"/>
          </p:cNvSpPr>
          <p:nvPr>
            <p:ph idx="1"/>
          </p:nvPr>
        </p:nvSpPr>
        <p:spPr>
          <a:xfrm>
            <a:off x="484094" y="1555697"/>
            <a:ext cx="8229600" cy="4525963"/>
          </a:xfrm>
        </p:spPr>
        <p:txBody>
          <a:bodyPr/>
          <a:lstStyle/>
          <a:p>
            <a:pPr lvl="0" rtl="0">
              <a:lnSpc>
                <a:spcPct val="150000"/>
              </a:lnSpc>
            </a:pPr>
            <a:r>
              <a:rPr lang="en-US" sz="1800" dirty="0">
                <a:latin typeface="Arial" panose="020B0604020202020204" pitchFamily="34" charset="0"/>
                <a:cs typeface="Arial" panose="020B0604020202020204" pitchFamily="34" charset="0"/>
              </a:rPr>
              <a:t>Must include at least 3 National Metrology Institutes or Designated Institutes, each from different countries. </a:t>
            </a:r>
            <a:endParaRPr lang="fr-FR" sz="1800" i="1" dirty="0">
              <a:solidFill>
                <a:schemeClr val="accent2"/>
              </a:solidFill>
              <a:latin typeface="Arial" panose="020B0604020202020204" pitchFamily="34" charset="0"/>
              <a:cs typeface="Arial" panose="020B0604020202020204" pitchFamily="34" charset="0"/>
            </a:endParaRPr>
          </a:p>
          <a:p>
            <a:pPr lvl="0">
              <a:lnSpc>
                <a:spcPct val="150000"/>
              </a:lnSpc>
            </a:pPr>
            <a:r>
              <a:rPr lang="en-US" sz="1800" dirty="0">
                <a:latin typeface="Arial" panose="020B0604020202020204" pitchFamily="34" charset="0"/>
                <a:cs typeface="Arial" panose="020B0604020202020204" pitchFamily="34" charset="0"/>
              </a:rPr>
              <a:t>Must be led by a </a:t>
            </a:r>
            <a:r>
              <a:rPr lang="en-US" sz="1800" dirty="0" err="1">
                <a:latin typeface="Arial" panose="020B0604020202020204" pitchFamily="34" charset="0"/>
                <a:cs typeface="Arial" panose="020B0604020202020204" pitchFamily="34" charset="0"/>
              </a:rPr>
              <a:t>metrologist</a:t>
            </a:r>
            <a:r>
              <a:rPr lang="en-US" sz="1800" dirty="0">
                <a:latin typeface="Arial" panose="020B0604020202020204" pitchFamily="34" charset="0"/>
                <a:cs typeface="Arial" panose="020B0604020202020204" pitchFamily="34" charset="0"/>
              </a:rPr>
              <a:t> coordinator or an external organization </a:t>
            </a:r>
            <a:endParaRPr lang="fr-FR" sz="1800" dirty="0">
              <a:latin typeface="Arial" panose="020B0604020202020204" pitchFamily="34" charset="0"/>
              <a:cs typeface="Arial" panose="020B0604020202020204" pitchFamily="34" charset="0"/>
            </a:endParaRPr>
          </a:p>
          <a:p>
            <a:pPr lvl="0" rtl="0">
              <a:lnSpc>
                <a:spcPct val="150000"/>
              </a:lnSpc>
            </a:pPr>
            <a:r>
              <a:rPr lang="en-US" sz="1800" dirty="0">
                <a:latin typeface="Arial" panose="020B0604020202020204" pitchFamily="34" charset="0"/>
                <a:cs typeface="Arial" panose="020B0604020202020204" pitchFamily="34" charset="0"/>
              </a:rPr>
              <a:t>Has a maximum duration of 3 years, can be 2 years</a:t>
            </a:r>
            <a:endParaRPr lang="fr-FR" sz="1800" dirty="0">
              <a:latin typeface="Arial" panose="020B0604020202020204" pitchFamily="34" charset="0"/>
              <a:cs typeface="Arial" panose="020B0604020202020204" pitchFamily="34" charset="0"/>
            </a:endParaRPr>
          </a:p>
          <a:p>
            <a:pPr lvl="0">
              <a:lnSpc>
                <a:spcPct val="150000"/>
              </a:lnSpc>
            </a:pPr>
            <a:r>
              <a:rPr lang="en-US" sz="1800" dirty="0">
                <a:latin typeface="Arial" panose="020B0604020202020204" pitchFamily="34" charset="0"/>
                <a:cs typeface="Arial" panose="020B0604020202020204" pitchFamily="34" charset="0"/>
              </a:rPr>
              <a:t>Expected to include </a:t>
            </a:r>
            <a:r>
              <a:rPr lang="en-US" sz="1800" u="sng" dirty="0">
                <a:latin typeface="Arial" panose="020B0604020202020204" pitchFamily="34" charset="0"/>
                <a:cs typeface="Arial" panose="020B0604020202020204" pitchFamily="34" charset="0"/>
              </a:rPr>
              <a:t>external partners </a:t>
            </a:r>
            <a:r>
              <a:rPr lang="en-US" sz="1800" dirty="0">
                <a:latin typeface="Arial" panose="020B0604020202020204" pitchFamily="34" charset="0"/>
                <a:cs typeface="Arial" panose="020B0604020202020204" pitchFamily="34" charset="0"/>
              </a:rPr>
              <a:t>(funded or unfunded): industry, research organizations, standardization, regulators..</a:t>
            </a:r>
          </a:p>
          <a:p>
            <a:pPr>
              <a:lnSpc>
                <a:spcPct val="150000"/>
              </a:lnSpc>
            </a:pPr>
            <a:r>
              <a:rPr lang="en-US" sz="1800" u="none" dirty="0">
                <a:latin typeface="Arial" panose="020B0604020202020204" pitchFamily="34" charset="0"/>
                <a:cs typeface="Arial" panose="020B0604020202020204" pitchFamily="34" charset="0"/>
              </a:rPr>
              <a:t>CALL 2026 : Total budget per project :</a:t>
            </a:r>
          </a:p>
          <a:p>
            <a:pPr marL="534988" lvl="1">
              <a:lnSpc>
                <a:spcPct val="150000"/>
              </a:lnSpc>
            </a:pPr>
            <a:r>
              <a:rPr lang="en-US" sz="1600" dirty="0">
                <a:latin typeface="Arial" panose="020B0604020202020204" pitchFamily="34" charset="0"/>
                <a:cs typeface="Arial" panose="020B0604020202020204" pitchFamily="34" charset="0"/>
              </a:rPr>
              <a:t>Normative Projects : 1,3 M€ max. with </a:t>
            </a:r>
            <a:r>
              <a:rPr lang="en-US" sz="1600" dirty="0">
                <a:latin typeface="Viner Hand ITC" panose="03070502030502020203" pitchFamily="66" charset="0"/>
                <a:cs typeface="Arial" panose="020B0604020202020204" pitchFamily="34" charset="0"/>
              </a:rPr>
              <a:t>≈ </a:t>
            </a:r>
            <a:r>
              <a:rPr lang="en-US" sz="1600" dirty="0">
                <a:latin typeface="Arial" panose="020B0604020202020204" pitchFamily="34" charset="0"/>
                <a:cs typeface="Arial" panose="020B0604020202020204" pitchFamily="34" charset="0"/>
              </a:rPr>
              <a:t>30% dedicated to the external partners. </a:t>
            </a:r>
          </a:p>
          <a:p>
            <a:pPr marL="534988" lvl="1">
              <a:lnSpc>
                <a:spcPct val="150000"/>
              </a:lnSpc>
            </a:pPr>
            <a:r>
              <a:rPr lang="en-US" sz="1600" dirty="0">
                <a:latin typeface="Arial" panose="020B0604020202020204" pitchFamily="34" charset="0"/>
                <a:cs typeface="Arial" panose="020B0604020202020204" pitchFamily="34" charset="0"/>
              </a:rPr>
              <a:t>Industry Projects : 2,3 M€ max. with </a:t>
            </a:r>
            <a:r>
              <a:rPr lang="en-US" sz="1600" dirty="0">
                <a:latin typeface="Viner Hand ITC" panose="03070502030502020203" pitchFamily="66" charset="0"/>
                <a:cs typeface="Arial" panose="020B0604020202020204" pitchFamily="34" charset="0"/>
              </a:rPr>
              <a:t>≈</a:t>
            </a:r>
            <a:r>
              <a:rPr lang="en-US" sz="1600" dirty="0">
                <a:latin typeface="Arial" panose="020B0604020202020204" pitchFamily="34" charset="0"/>
                <a:cs typeface="Arial" panose="020B0604020202020204" pitchFamily="34" charset="0"/>
              </a:rPr>
              <a:t> 35% dedicated to the external partners </a:t>
            </a:r>
          </a:p>
        </p:txBody>
      </p:sp>
    </p:spTree>
    <p:extLst>
      <p:ext uri="{BB962C8B-B14F-4D97-AF65-F5344CB8AC3E}">
        <p14:creationId xmlns:p14="http://schemas.microsoft.com/office/powerpoint/2010/main" val="395264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541811928"/>
              </p:ext>
            </p:extLst>
          </p:nvPr>
        </p:nvGraphicFramePr>
        <p:xfrm>
          <a:off x="430945" y="322729"/>
          <a:ext cx="6328982" cy="99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contenu 2"/>
          <p:cNvSpPr>
            <a:spLocks noGrp="1"/>
          </p:cNvSpPr>
          <p:nvPr>
            <p:ph idx="1"/>
          </p:nvPr>
        </p:nvSpPr>
        <p:spPr>
          <a:xfrm>
            <a:off x="815926" y="1600200"/>
            <a:ext cx="7778799" cy="4525963"/>
          </a:xfrm>
        </p:spPr>
        <p:txBody>
          <a:bodyPr/>
          <a:lstStyle/>
          <a:p>
            <a:pPr>
              <a:buFont typeface="Wingdings" panose="05000000000000000000" pitchFamily="2" charset="2"/>
              <a:buChar char="q"/>
              <a:defRPr/>
            </a:pPr>
            <a:r>
              <a:rPr lang="en-US" sz="2000" dirty="0">
                <a:latin typeface="Arial" panose="020B0604020202020204" pitchFamily="34" charset="0"/>
                <a:cs typeface="Arial" panose="020B0604020202020204" pitchFamily="34" charset="0"/>
              </a:rPr>
              <a:t>JRPs (Joint Research Projects) are </a:t>
            </a:r>
            <a:r>
              <a:rPr lang="en-US" sz="2000" u="sng" dirty="0">
                <a:latin typeface="Arial" panose="020B0604020202020204" pitchFamily="34" charset="0"/>
                <a:cs typeface="Arial" panose="020B0604020202020204" pitchFamily="34" charset="0"/>
              </a:rPr>
              <a:t>metrology research projects</a:t>
            </a:r>
            <a:r>
              <a:rPr lang="en-US" sz="2000" dirty="0">
                <a:latin typeface="Arial" panose="020B0604020202020204" pitchFamily="34" charset="0"/>
                <a:cs typeface="Arial" panose="020B0604020202020204" pitchFamily="34" charset="0"/>
              </a:rPr>
              <a:t>.</a:t>
            </a:r>
          </a:p>
          <a:p>
            <a:pPr>
              <a:buFont typeface="Wingdings" panose="05000000000000000000" pitchFamily="2" charset="2"/>
              <a:buChar char="q"/>
              <a:defRPr/>
            </a:pPr>
            <a:r>
              <a:rPr lang="en-US" sz="2000" dirty="0">
                <a:latin typeface="Arial" panose="020B0604020202020204" pitchFamily="34" charset="0"/>
                <a:cs typeface="Arial" panose="020B0604020202020204" pitchFamily="34" charset="0"/>
              </a:rPr>
              <a:t>Must address topics dealing with </a:t>
            </a:r>
            <a:r>
              <a:rPr lang="en-US" sz="2000" b="1" dirty="0">
                <a:latin typeface="Arial" panose="020B0604020202020204" pitchFamily="34" charset="0"/>
                <a:cs typeface="Arial" panose="020B0604020202020204" pitchFamily="34" charset="0"/>
              </a:rPr>
              <a:t>traceable measurements</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methods</a:t>
            </a:r>
            <a:r>
              <a:rPr lang="en-US" sz="2000" dirty="0">
                <a:latin typeface="Arial" panose="020B0604020202020204" pitchFamily="34" charset="0"/>
                <a:cs typeface="Arial" panose="020B0604020202020204" pitchFamily="34" charset="0"/>
              </a:rPr>
              <a:t> or </a:t>
            </a:r>
            <a:r>
              <a:rPr lang="en-US" sz="2000" b="1" dirty="0">
                <a:latin typeface="Arial" panose="020B0604020202020204" pitchFamily="34" charset="0"/>
                <a:cs typeface="Arial" panose="020B0604020202020204" pitchFamily="34" charset="0"/>
              </a:rPr>
              <a:t>validated data sets</a:t>
            </a:r>
            <a:r>
              <a:rPr lang="en-US" sz="2000" dirty="0">
                <a:latin typeface="Arial" panose="020B0604020202020204" pitchFamily="34" charset="0"/>
                <a:cs typeface="Arial" panose="020B0604020202020204" pitchFamily="34" charset="0"/>
              </a:rPr>
              <a:t>, as for example : </a:t>
            </a:r>
          </a:p>
          <a:p>
            <a:pPr>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The development of :</a:t>
            </a:r>
          </a:p>
          <a:p>
            <a:pPr lvl="1">
              <a:buFont typeface="Wingdings" panose="05000000000000000000" pitchFamily="2" charset="2"/>
              <a:buChar char="§"/>
              <a:defRPr/>
            </a:pPr>
            <a:r>
              <a:rPr lang="en-US" sz="1600" dirty="0">
                <a:latin typeface="Arial" panose="020B0604020202020204" pitchFamily="34" charset="0"/>
                <a:cs typeface="Arial" panose="020B0604020202020204" pitchFamily="34" charset="0"/>
              </a:rPr>
              <a:t>traceable measurement methods for measuring parameters</a:t>
            </a:r>
          </a:p>
          <a:p>
            <a:pPr lvl="1">
              <a:buFont typeface="Wingdings" panose="05000000000000000000" pitchFamily="2" charset="2"/>
              <a:buChar char="§"/>
              <a:defRPr/>
            </a:pPr>
            <a:r>
              <a:rPr lang="en-US" sz="1600" dirty="0">
                <a:latin typeface="Arial" panose="020B0604020202020204" pitchFamily="34" charset="0"/>
                <a:cs typeface="Arial" panose="020B0604020202020204" pitchFamily="34" charset="0"/>
              </a:rPr>
              <a:t>a new reference materials in close collaboration with instruments manufacturers </a:t>
            </a:r>
          </a:p>
          <a:p>
            <a:pPr lvl="1">
              <a:buFont typeface="Wingdings" panose="05000000000000000000" pitchFamily="2" charset="2"/>
              <a:buChar char="§"/>
              <a:defRPr/>
            </a:pPr>
            <a:r>
              <a:rPr lang="en-US" sz="1600" dirty="0">
                <a:latin typeface="Arial" panose="020B0604020202020204" pitchFamily="34" charset="0"/>
                <a:cs typeface="Arial" panose="020B0604020202020204" pitchFamily="34" charset="0"/>
              </a:rPr>
              <a:t>a new calibration method</a:t>
            </a:r>
          </a:p>
          <a:p>
            <a:pPr lvl="1">
              <a:buFont typeface="Wingdings" panose="05000000000000000000" pitchFamily="2" charset="2"/>
              <a:buChar char="§"/>
              <a:defRPr/>
            </a:pPr>
            <a:r>
              <a:rPr lang="en-US" sz="1600" dirty="0">
                <a:latin typeface="Arial" panose="020B0604020202020204" pitchFamily="34" charset="0"/>
                <a:cs typeface="Arial" panose="020B0604020202020204" pitchFamily="34" charset="0"/>
              </a:rPr>
              <a:t>metrological improvements of standardized test methods</a:t>
            </a:r>
          </a:p>
          <a:p>
            <a:pPr lvl="1">
              <a:spcAft>
                <a:spcPts val="600"/>
              </a:spcAft>
              <a:buFont typeface="Wingdings" panose="05000000000000000000" pitchFamily="2" charset="2"/>
              <a:buChar char="§"/>
              <a:defRPr/>
            </a:pPr>
            <a:r>
              <a:rPr lang="en-US" sz="1600" dirty="0">
                <a:latin typeface="Arial" panose="020B0604020202020204" pitchFamily="34" charset="0"/>
                <a:cs typeface="Arial" panose="020B0604020202020204" pitchFamily="34" charset="0"/>
              </a:rPr>
              <a:t>calculation uncertainties</a:t>
            </a:r>
          </a:p>
          <a:p>
            <a:pPr>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The determination of all relevant parameters to design an accurate, robust and stable measuring instrument to elaborate a standardization document.</a:t>
            </a:r>
            <a:endParaRPr lang="fr-FR" dirty="0"/>
          </a:p>
        </p:txBody>
      </p:sp>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7</a:t>
            </a:fld>
            <a:endParaRPr lang="en-GB" dirty="0"/>
          </a:p>
        </p:txBody>
      </p:sp>
      <p:sp>
        <p:nvSpPr>
          <p:cNvPr id="6" name="Rectangle 5"/>
          <p:cNvSpPr/>
          <p:nvPr/>
        </p:nvSpPr>
        <p:spPr>
          <a:xfrm>
            <a:off x="587727" y="2030847"/>
            <a:ext cx="6172199" cy="338554"/>
          </a:xfrm>
          <a:prstGeom prst="rect">
            <a:avLst/>
          </a:prstGeom>
        </p:spPr>
        <p:txBody>
          <a:bodyPr wrap="square">
            <a:spAutoFit/>
          </a:bodyPr>
          <a:lstStyle/>
          <a:p>
            <a:r>
              <a:rPr lang="fr-FR" sz="1600" dirty="0">
                <a:solidFill>
                  <a:schemeClr val="accent2"/>
                </a:solidFill>
              </a:rPr>
              <a:t>. </a:t>
            </a:r>
          </a:p>
        </p:txBody>
      </p:sp>
    </p:spTree>
    <p:extLst>
      <p:ext uri="{BB962C8B-B14F-4D97-AF65-F5344CB8AC3E}">
        <p14:creationId xmlns:p14="http://schemas.microsoft.com/office/powerpoint/2010/main" val="129937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704356198"/>
              </p:ext>
            </p:extLst>
          </p:nvPr>
        </p:nvGraphicFramePr>
        <p:xfrm>
          <a:off x="457200" y="485684"/>
          <a:ext cx="6254887" cy="99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contenu 2"/>
          <p:cNvSpPr>
            <a:spLocks noGrp="1"/>
          </p:cNvSpPr>
          <p:nvPr>
            <p:ph idx="1"/>
          </p:nvPr>
        </p:nvSpPr>
        <p:spPr>
          <a:xfrm>
            <a:off x="457200" y="1751114"/>
            <a:ext cx="8229600" cy="4525963"/>
          </a:xfrm>
        </p:spPr>
        <p:txBody>
          <a:bodyPr/>
          <a:lstStyle/>
          <a:p>
            <a:pPr marL="0" lvl="0" indent="0" fontAlgn="base">
              <a:spcAft>
                <a:spcPts val="600"/>
              </a:spcAft>
              <a:buNone/>
              <a:defRPr/>
            </a:pPr>
            <a:r>
              <a:rPr lang="en-US" altLang="fr-FR" sz="1800" dirty="0">
                <a:solidFill>
                  <a:srgbClr val="133869"/>
                </a:solidFill>
                <a:latin typeface="Arial"/>
                <a:ea typeface="MS PGothic" pitchFamily="34" charset="-128"/>
              </a:rPr>
              <a:t>Topics that:</a:t>
            </a:r>
          </a:p>
          <a:p>
            <a:pPr lvl="0" fontAlgn="base">
              <a:spcAft>
                <a:spcPct val="0"/>
              </a:spcAft>
              <a:buFont typeface="Wingdings" panose="05000000000000000000" pitchFamily="2" charset="2"/>
              <a:buChar char="Ø"/>
              <a:defRPr/>
            </a:pPr>
            <a:r>
              <a:rPr lang="en-US" altLang="fr-FR" sz="1800" dirty="0">
                <a:solidFill>
                  <a:srgbClr val="133869"/>
                </a:solidFill>
                <a:latin typeface="Arial"/>
                <a:ea typeface="MS PGothic" pitchFamily="34" charset="-128"/>
              </a:rPr>
              <a:t>do not deal with traceable measurements </a:t>
            </a:r>
            <a:r>
              <a:rPr lang="en-US" altLang="fr-FR" sz="1800" b="1" dirty="0">
                <a:solidFill>
                  <a:srgbClr val="133869"/>
                </a:solidFill>
                <a:latin typeface="Arial"/>
                <a:ea typeface="MS PGothic" pitchFamily="34" charset="-128"/>
              </a:rPr>
              <a:t>(</a:t>
            </a:r>
            <a:r>
              <a:rPr lang="en-US" altLang="fr-FR" sz="1800" dirty="0">
                <a:solidFill>
                  <a:srgbClr val="133869"/>
                </a:solidFill>
                <a:latin typeface="Arial"/>
                <a:ea typeface="MS PGothic" pitchFamily="34" charset="-128"/>
              </a:rPr>
              <a:t>not selected at the first stage)</a:t>
            </a:r>
          </a:p>
          <a:p>
            <a:pPr lvl="0" fontAlgn="base">
              <a:spcAft>
                <a:spcPct val="0"/>
              </a:spcAft>
              <a:buFont typeface="Wingdings" panose="05000000000000000000" pitchFamily="2" charset="2"/>
              <a:buChar char="Ø"/>
              <a:defRPr/>
            </a:pPr>
            <a:r>
              <a:rPr lang="en-US" altLang="fr-FR" sz="1800" dirty="0">
                <a:solidFill>
                  <a:srgbClr val="133869"/>
                </a:solidFill>
                <a:latin typeface="Arial"/>
                <a:ea typeface="MS PGothic" pitchFamily="34" charset="-128"/>
              </a:rPr>
              <a:t>do not need research (for example restricted to a simple interlaboratory survey)</a:t>
            </a:r>
            <a:endParaRPr lang="en-US" altLang="fr-FR" sz="1800" b="1" dirty="0">
              <a:solidFill>
                <a:srgbClr val="133869"/>
              </a:solidFill>
              <a:latin typeface="Arial"/>
              <a:ea typeface="MS PGothic" pitchFamily="34" charset="-128"/>
            </a:endParaRPr>
          </a:p>
          <a:p>
            <a:pPr lvl="0" fontAlgn="base">
              <a:spcAft>
                <a:spcPct val="0"/>
              </a:spcAft>
              <a:buFont typeface="Wingdings" panose="05000000000000000000" pitchFamily="2" charset="2"/>
              <a:buChar char="Ø"/>
              <a:defRPr/>
            </a:pPr>
            <a:r>
              <a:rPr lang="en-US" altLang="fr-FR" sz="1800" dirty="0">
                <a:solidFill>
                  <a:srgbClr val="133869"/>
                </a:solidFill>
                <a:latin typeface="Arial"/>
                <a:ea typeface="MS PGothic" pitchFamily="34" charset="-128"/>
              </a:rPr>
              <a:t>address specific needs of a single industrial (JRPs are collaborative research project)</a:t>
            </a:r>
          </a:p>
          <a:p>
            <a:pPr lvl="0" fontAlgn="base">
              <a:spcAft>
                <a:spcPct val="0"/>
              </a:spcAft>
              <a:buFont typeface="Wingdings" panose="05000000000000000000" pitchFamily="2" charset="2"/>
              <a:buChar char="Ø"/>
              <a:defRPr/>
            </a:pPr>
            <a:r>
              <a:rPr lang="en-US" altLang="fr-FR" sz="1800" dirty="0">
                <a:solidFill>
                  <a:srgbClr val="133869"/>
                </a:solidFill>
                <a:latin typeface="Arial"/>
                <a:ea typeface="MS PGothic" pitchFamily="34" charset="-128"/>
              </a:rPr>
              <a:t>are limited to a national concern (JRPs are expected to have a European dimension)</a:t>
            </a:r>
          </a:p>
          <a:p>
            <a:pPr lvl="0" fontAlgn="base">
              <a:spcAft>
                <a:spcPct val="0"/>
              </a:spcAft>
              <a:buFont typeface="Wingdings" panose="05000000000000000000" pitchFamily="2" charset="2"/>
              <a:buChar char="Ø"/>
              <a:defRPr/>
            </a:pPr>
            <a:r>
              <a:rPr lang="en-US" altLang="fr-FR" sz="1800" dirty="0">
                <a:solidFill>
                  <a:srgbClr val="133869"/>
                </a:solidFill>
                <a:latin typeface="Arial"/>
                <a:ea typeface="MS PGothic" pitchFamily="34" charset="-128"/>
              </a:rPr>
              <a:t>are urgent and need to be finalized within 3 years : the EPM process required </a:t>
            </a:r>
            <a:r>
              <a:rPr lang="en-US" sz="1800" dirty="0">
                <a:solidFill>
                  <a:srgbClr val="133869"/>
                </a:solidFill>
                <a:latin typeface="Arial"/>
                <a:ea typeface="MS PGothic" pitchFamily="34" charset="-128"/>
              </a:rPr>
              <a:t>18 months between the knowledge of the initial problem (PRT) and the start of JRP work (not suitable for some industrial users). </a:t>
            </a:r>
            <a:br>
              <a:rPr lang="en-US" sz="1800" dirty="0">
                <a:solidFill>
                  <a:srgbClr val="133869"/>
                </a:solidFill>
                <a:latin typeface="Arial"/>
                <a:ea typeface="MS PGothic" pitchFamily="34" charset="-128"/>
              </a:rPr>
            </a:br>
            <a:r>
              <a:rPr lang="en-US" sz="1800" dirty="0">
                <a:solidFill>
                  <a:srgbClr val="133869"/>
                </a:solidFill>
                <a:latin typeface="Arial"/>
                <a:ea typeface="MS PGothic" pitchFamily="34" charset="-128"/>
              </a:rPr>
              <a:t>The projects selected in the EPM Calls 2026 will start at beginning 2027.</a:t>
            </a:r>
          </a:p>
        </p:txBody>
      </p:sp>
      <p:sp>
        <p:nvSpPr>
          <p:cNvPr id="4" name="Espace réservé du numéro de diapositive 3"/>
          <p:cNvSpPr>
            <a:spLocks noGrp="1"/>
          </p:cNvSpPr>
          <p:nvPr>
            <p:ph type="sldNum" sz="quarter" idx="12"/>
          </p:nvPr>
        </p:nvSpPr>
        <p:spPr/>
        <p:txBody>
          <a:bodyPr/>
          <a:lstStyle/>
          <a:p>
            <a:pPr>
              <a:defRPr/>
            </a:pPr>
            <a:fld id="{AA9A860A-0335-4682-9417-C4791E3DB130}" type="slidenum">
              <a:rPr lang="en-GB" smtClean="0"/>
              <a:pPr>
                <a:defRPr/>
              </a:pPr>
              <a:t>8</a:t>
            </a:fld>
            <a:endParaRPr lang="en-GB" dirty="0"/>
          </a:p>
        </p:txBody>
      </p:sp>
    </p:spTree>
    <p:extLst>
      <p:ext uri="{BB962C8B-B14F-4D97-AF65-F5344CB8AC3E}">
        <p14:creationId xmlns:p14="http://schemas.microsoft.com/office/powerpoint/2010/main" val="424765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94545" y="2514741"/>
            <a:ext cx="8021224" cy="3874637"/>
          </a:xfrm>
        </p:spPr>
        <p:txBody>
          <a:bodyPr/>
          <a:lstStyle/>
          <a:p>
            <a:pPr lvl="1">
              <a:spcAft>
                <a:spcPts val="0"/>
              </a:spcAft>
              <a:buFont typeface="Wingdings" panose="05000000000000000000" pitchFamily="2" charset="2"/>
              <a:buChar char="§"/>
            </a:pPr>
            <a:r>
              <a:rPr lang="fr-FR" u="sng" dirty="0">
                <a:solidFill>
                  <a:srgbClr val="C00000"/>
                </a:solidFill>
                <a:latin typeface="+mn-lt"/>
              </a:rPr>
              <a:t>Input </a:t>
            </a:r>
            <a:r>
              <a:rPr lang="fr-FR" u="sng" dirty="0" err="1">
                <a:solidFill>
                  <a:srgbClr val="C00000"/>
                </a:solidFill>
                <a:latin typeface="+mn-lt"/>
              </a:rPr>
              <a:t>from</a:t>
            </a:r>
            <a:r>
              <a:rPr lang="fr-FR" u="sng" dirty="0">
                <a:solidFill>
                  <a:srgbClr val="C00000"/>
                </a:solidFill>
                <a:latin typeface="+mn-lt"/>
              </a:rPr>
              <a:t> CEN-CENELE</a:t>
            </a:r>
            <a:r>
              <a:rPr lang="fr-FR" dirty="0">
                <a:solidFill>
                  <a:srgbClr val="C00000"/>
                </a:solidFill>
                <a:latin typeface="+mn-lt"/>
              </a:rPr>
              <a:t>C                      </a:t>
            </a:r>
            <a:r>
              <a:rPr lang="fr-FR" dirty="0" err="1">
                <a:latin typeface="+mn-lt"/>
              </a:rPr>
              <a:t>December</a:t>
            </a:r>
            <a:r>
              <a:rPr lang="fr-FR" dirty="0">
                <a:latin typeface="+mn-lt"/>
              </a:rPr>
              <a:t> </a:t>
            </a:r>
            <a:r>
              <a:rPr lang="fr-FR" dirty="0" err="1">
                <a:solidFill>
                  <a:srgbClr val="002060"/>
                </a:solidFill>
                <a:latin typeface="+mn-lt"/>
              </a:rPr>
              <a:t>Year</a:t>
            </a:r>
            <a:r>
              <a:rPr lang="fr-FR" dirty="0">
                <a:solidFill>
                  <a:srgbClr val="002060"/>
                </a:solidFill>
                <a:latin typeface="+mn-lt"/>
              </a:rPr>
              <a:t> – 1 </a:t>
            </a:r>
            <a:r>
              <a:rPr lang="fr-FR" sz="1600" dirty="0" err="1">
                <a:solidFill>
                  <a:srgbClr val="C00000"/>
                </a:solidFill>
                <a:latin typeface="+mn-lt"/>
              </a:rPr>
              <a:t>through</a:t>
            </a:r>
            <a:r>
              <a:rPr lang="fr-FR" sz="1600" dirty="0">
                <a:solidFill>
                  <a:srgbClr val="C00000"/>
                </a:solidFill>
                <a:latin typeface="+mn-lt"/>
              </a:rPr>
              <a:t> the </a:t>
            </a:r>
            <a:r>
              <a:rPr lang="en-US" sz="1600" dirty="0">
                <a:solidFill>
                  <a:srgbClr val="C00000"/>
                </a:solidFill>
                <a:latin typeface="+mn-lt"/>
              </a:rPr>
              <a:t>CEN-CENELEC R&amp;I </a:t>
            </a:r>
            <a:r>
              <a:rPr lang="fr-FR" sz="1600" dirty="0">
                <a:solidFill>
                  <a:srgbClr val="C00000"/>
                </a:solidFill>
                <a:latin typeface="+mn-lt"/>
              </a:rPr>
              <a:t>consultation </a:t>
            </a:r>
            <a:r>
              <a:rPr lang="fr-FR" dirty="0">
                <a:solidFill>
                  <a:srgbClr val="002060"/>
                </a:solidFill>
                <a:latin typeface="+mn-lt"/>
              </a:rPr>
              <a:t>	</a:t>
            </a:r>
          </a:p>
          <a:p>
            <a:pPr lvl="1">
              <a:spcAft>
                <a:spcPts val="600"/>
              </a:spcAft>
              <a:buFont typeface="Wingdings" panose="05000000000000000000" pitchFamily="2" charset="2"/>
              <a:buChar char="§"/>
            </a:pPr>
            <a:r>
              <a:rPr lang="fr-FR" u="sng" dirty="0">
                <a:solidFill>
                  <a:srgbClr val="002060"/>
                </a:solidFill>
                <a:latin typeface="+mn-lt"/>
              </a:rPr>
              <a:t>Stage 1 </a:t>
            </a:r>
            <a:r>
              <a:rPr lang="fr-FR" dirty="0">
                <a:solidFill>
                  <a:srgbClr val="002060"/>
                </a:solidFill>
                <a:latin typeface="+mn-lt"/>
              </a:rPr>
              <a:t>: </a:t>
            </a:r>
            <a:r>
              <a:rPr lang="fr-FR" dirty="0" err="1">
                <a:solidFill>
                  <a:srgbClr val="002060"/>
                </a:solidFill>
                <a:latin typeface="+mn-lt"/>
              </a:rPr>
              <a:t>Submission</a:t>
            </a:r>
            <a:r>
              <a:rPr lang="fr-FR" dirty="0">
                <a:solidFill>
                  <a:srgbClr val="002060"/>
                </a:solidFill>
                <a:latin typeface="+mn-lt"/>
              </a:rPr>
              <a:t> of </a:t>
            </a:r>
            <a:r>
              <a:rPr lang="fr-FR" dirty="0" err="1">
                <a:solidFill>
                  <a:srgbClr val="002060"/>
                </a:solidFill>
                <a:latin typeface="+mn-lt"/>
              </a:rPr>
              <a:t>ideas</a:t>
            </a:r>
            <a:r>
              <a:rPr lang="fr-FR" dirty="0">
                <a:solidFill>
                  <a:srgbClr val="002060"/>
                </a:solidFill>
                <a:latin typeface="+mn-lt"/>
              </a:rPr>
              <a:t>   </a:t>
            </a:r>
            <a:r>
              <a:rPr lang="fr-FR" dirty="0">
                <a:latin typeface="+mn-lt"/>
              </a:rPr>
              <a:t>			</a:t>
            </a:r>
            <a:r>
              <a:rPr lang="fr-FR" dirty="0">
                <a:solidFill>
                  <a:srgbClr val="002060"/>
                </a:solidFill>
                <a:latin typeface="+mn-lt"/>
              </a:rPr>
              <a:t>Jan – </a:t>
            </a:r>
            <a:r>
              <a:rPr lang="fr-FR" dirty="0" err="1">
                <a:solidFill>
                  <a:srgbClr val="002060"/>
                </a:solidFill>
                <a:latin typeface="+mn-lt"/>
              </a:rPr>
              <a:t>Feb</a:t>
            </a:r>
            <a:r>
              <a:rPr lang="fr-FR" dirty="0">
                <a:solidFill>
                  <a:srgbClr val="002060"/>
                </a:solidFill>
                <a:latin typeface="+mn-lt"/>
              </a:rPr>
              <a:t>     </a:t>
            </a:r>
            <a:r>
              <a:rPr lang="fr-FR" dirty="0">
                <a:latin typeface="+mn-lt"/>
              </a:rPr>
              <a:t>	  </a:t>
            </a:r>
            <a:r>
              <a:rPr lang="fr-FR" sz="1800" b="1" dirty="0">
                <a:latin typeface="+mn-lt"/>
              </a:rPr>
              <a:t>PRT </a:t>
            </a:r>
            <a:r>
              <a:rPr lang="fr-FR" sz="1800" dirty="0">
                <a:latin typeface="+mn-lt"/>
              </a:rPr>
              <a:t>= </a:t>
            </a:r>
            <a:r>
              <a:rPr lang="fr-FR" sz="1800" dirty="0" err="1">
                <a:solidFill>
                  <a:srgbClr val="0070C0"/>
                </a:solidFill>
                <a:latin typeface="+mn-lt"/>
              </a:rPr>
              <a:t>Potential</a:t>
            </a:r>
            <a:r>
              <a:rPr lang="fr-FR" sz="1800" dirty="0">
                <a:solidFill>
                  <a:srgbClr val="0070C0"/>
                </a:solidFill>
                <a:latin typeface="+mn-lt"/>
              </a:rPr>
              <a:t> Research Topic </a:t>
            </a:r>
          </a:p>
          <a:p>
            <a:pPr lvl="1">
              <a:spcBef>
                <a:spcPts val="0"/>
              </a:spcBef>
              <a:spcAft>
                <a:spcPts val="600"/>
              </a:spcAft>
              <a:buFont typeface="Wingdings" panose="05000000000000000000" pitchFamily="2" charset="2"/>
              <a:buChar char="§"/>
            </a:pPr>
            <a:r>
              <a:rPr lang="fr-FR" dirty="0" err="1">
                <a:latin typeface="+mn-lt"/>
              </a:rPr>
              <a:t>Selection</a:t>
            </a:r>
            <a:r>
              <a:rPr lang="fr-FR" dirty="0">
                <a:latin typeface="+mn-lt"/>
              </a:rPr>
              <a:t> of the best </a:t>
            </a:r>
            <a:r>
              <a:rPr lang="fr-FR" dirty="0" err="1">
                <a:latin typeface="+mn-lt"/>
              </a:rPr>
              <a:t>ideas</a:t>
            </a:r>
            <a:r>
              <a:rPr lang="fr-FR" dirty="0">
                <a:latin typeface="+mn-lt"/>
              </a:rPr>
              <a:t> </a:t>
            </a:r>
            <a:r>
              <a:rPr lang="fr-FR" dirty="0">
                <a:solidFill>
                  <a:srgbClr val="0070C0"/>
                </a:solidFill>
                <a:latin typeface="+mn-lt"/>
              </a:rPr>
              <a:t>(EURAMET)  	  </a:t>
            </a:r>
            <a:r>
              <a:rPr lang="fr-FR" dirty="0" err="1">
                <a:latin typeface="+mn-lt"/>
              </a:rPr>
              <a:t>Apr</a:t>
            </a:r>
            <a:r>
              <a:rPr lang="fr-FR" dirty="0">
                <a:latin typeface="+mn-lt"/>
              </a:rPr>
              <a:t>-May</a:t>
            </a:r>
          </a:p>
          <a:p>
            <a:pPr marL="457200" lvl="1" indent="0">
              <a:spcBef>
                <a:spcPts val="0"/>
              </a:spcBef>
              <a:spcAft>
                <a:spcPts val="600"/>
              </a:spcAft>
              <a:buNone/>
            </a:pPr>
            <a:r>
              <a:rPr lang="fr-FR" sz="1800" dirty="0">
                <a:latin typeface="+mn-lt"/>
              </a:rPr>
              <a:t>    SRT = </a:t>
            </a:r>
            <a:r>
              <a:rPr lang="fr-FR" sz="1800" dirty="0" err="1">
                <a:solidFill>
                  <a:srgbClr val="0070C0"/>
                </a:solidFill>
                <a:latin typeface="+mn-lt"/>
              </a:rPr>
              <a:t>Selected</a:t>
            </a:r>
            <a:r>
              <a:rPr lang="fr-FR" sz="1800" dirty="0">
                <a:solidFill>
                  <a:srgbClr val="0070C0"/>
                </a:solidFill>
                <a:latin typeface="+mn-lt"/>
              </a:rPr>
              <a:t> Research Topic </a:t>
            </a:r>
            <a:endParaRPr lang="fr-FR" sz="1800" dirty="0">
              <a:solidFill>
                <a:srgbClr val="002060"/>
              </a:solidFill>
              <a:latin typeface="+mn-lt"/>
            </a:endParaRPr>
          </a:p>
          <a:p>
            <a:pPr lvl="1">
              <a:buFont typeface="Wingdings" panose="05000000000000000000" pitchFamily="2" charset="2"/>
              <a:buChar char="§"/>
            </a:pPr>
            <a:r>
              <a:rPr lang="fr-FR" u="sng" dirty="0">
                <a:solidFill>
                  <a:srgbClr val="002060"/>
                </a:solidFill>
                <a:latin typeface="+mn-lt"/>
              </a:rPr>
              <a:t>Stage 2 </a:t>
            </a:r>
            <a:r>
              <a:rPr lang="fr-FR" dirty="0">
                <a:solidFill>
                  <a:srgbClr val="002060"/>
                </a:solidFill>
                <a:latin typeface="+mn-lt"/>
              </a:rPr>
              <a:t>: Call for </a:t>
            </a:r>
            <a:r>
              <a:rPr lang="fr-FR" dirty="0" err="1">
                <a:solidFill>
                  <a:srgbClr val="002060"/>
                </a:solidFill>
                <a:latin typeface="+mn-lt"/>
              </a:rPr>
              <a:t>proposals</a:t>
            </a:r>
            <a:r>
              <a:rPr lang="fr-FR" dirty="0">
                <a:solidFill>
                  <a:srgbClr val="002060"/>
                </a:solidFill>
                <a:latin typeface="+mn-lt"/>
              </a:rPr>
              <a:t> for the SRT				</a:t>
            </a:r>
            <a:r>
              <a:rPr lang="fr-FR" dirty="0">
                <a:latin typeface="+mn-lt"/>
              </a:rPr>
              <a:t> </a:t>
            </a:r>
          </a:p>
          <a:p>
            <a:pPr marL="457200" lvl="1" indent="0">
              <a:buNone/>
            </a:pPr>
            <a:r>
              <a:rPr lang="fr-FR" dirty="0">
                <a:solidFill>
                  <a:srgbClr val="002060"/>
                </a:solidFill>
                <a:latin typeface="+mn-lt"/>
              </a:rPr>
              <a:t>    Consortia </a:t>
            </a:r>
            <a:r>
              <a:rPr lang="fr-FR" dirty="0" err="1">
                <a:solidFill>
                  <a:srgbClr val="002060"/>
                </a:solidFill>
                <a:latin typeface="+mn-lt"/>
              </a:rPr>
              <a:t>write</a:t>
            </a:r>
            <a:r>
              <a:rPr lang="fr-FR" dirty="0">
                <a:solidFill>
                  <a:srgbClr val="002060"/>
                </a:solidFill>
                <a:latin typeface="+mn-lt"/>
              </a:rPr>
              <a:t> the </a:t>
            </a:r>
            <a:r>
              <a:rPr lang="fr-FR" dirty="0" err="1">
                <a:solidFill>
                  <a:srgbClr val="002060"/>
                </a:solidFill>
                <a:latin typeface="+mn-lt"/>
              </a:rPr>
              <a:t>project</a:t>
            </a:r>
            <a:r>
              <a:rPr lang="fr-FR" dirty="0">
                <a:solidFill>
                  <a:srgbClr val="002060"/>
                </a:solidFill>
                <a:latin typeface="+mn-lt"/>
              </a:rPr>
              <a:t> </a:t>
            </a:r>
            <a:r>
              <a:rPr lang="fr-FR" dirty="0" err="1">
                <a:solidFill>
                  <a:srgbClr val="002060"/>
                </a:solidFill>
                <a:latin typeface="+mn-lt"/>
              </a:rPr>
              <a:t>proposals</a:t>
            </a:r>
            <a:r>
              <a:rPr lang="fr-FR" dirty="0">
                <a:solidFill>
                  <a:srgbClr val="002060"/>
                </a:solidFill>
                <a:latin typeface="+mn-lt"/>
              </a:rPr>
              <a:t>		Jun – Sept	 </a:t>
            </a:r>
          </a:p>
          <a:p>
            <a:pPr lvl="1">
              <a:buFont typeface="Wingdings" panose="05000000000000000000" pitchFamily="2" charset="2"/>
              <a:buChar char="§"/>
            </a:pPr>
            <a:r>
              <a:rPr lang="fr-FR" dirty="0" err="1">
                <a:solidFill>
                  <a:srgbClr val="002060"/>
                </a:solidFill>
                <a:latin typeface="+mn-lt"/>
              </a:rPr>
              <a:t>Review</a:t>
            </a:r>
            <a:r>
              <a:rPr lang="fr-FR" dirty="0">
                <a:solidFill>
                  <a:srgbClr val="002060"/>
                </a:solidFill>
                <a:latin typeface="+mn-lt"/>
              </a:rPr>
              <a:t> of </a:t>
            </a:r>
            <a:r>
              <a:rPr lang="fr-FR" dirty="0" err="1">
                <a:solidFill>
                  <a:srgbClr val="002060"/>
                </a:solidFill>
                <a:latin typeface="+mn-lt"/>
              </a:rPr>
              <a:t>proposals</a:t>
            </a:r>
            <a:r>
              <a:rPr lang="fr-FR" dirty="0">
                <a:solidFill>
                  <a:srgbClr val="002060"/>
                </a:solidFill>
                <a:latin typeface="+mn-lt"/>
              </a:rPr>
              <a:t>	(</a:t>
            </a:r>
            <a:r>
              <a:rPr lang="fr-FR" dirty="0" err="1">
                <a:solidFill>
                  <a:srgbClr val="002060"/>
                </a:solidFill>
                <a:latin typeface="+mn-lt"/>
              </a:rPr>
              <a:t>external</a:t>
            </a:r>
            <a:r>
              <a:rPr lang="fr-FR" dirty="0">
                <a:solidFill>
                  <a:srgbClr val="002060"/>
                </a:solidFill>
                <a:latin typeface="+mn-lt"/>
              </a:rPr>
              <a:t> referee)          </a:t>
            </a:r>
            <a:r>
              <a:rPr lang="fr-FR" dirty="0" err="1">
                <a:solidFill>
                  <a:srgbClr val="002060"/>
                </a:solidFill>
                <a:latin typeface="+mn-lt"/>
              </a:rPr>
              <a:t>Nov</a:t>
            </a:r>
            <a:r>
              <a:rPr lang="fr-FR" dirty="0">
                <a:solidFill>
                  <a:srgbClr val="002060"/>
                </a:solidFill>
                <a:latin typeface="+mn-lt"/>
              </a:rPr>
              <a:t> </a:t>
            </a:r>
          </a:p>
          <a:p>
            <a:pPr lvl="1">
              <a:buFont typeface="Wingdings" panose="05000000000000000000" pitchFamily="2" charset="2"/>
              <a:buChar char="§"/>
            </a:pPr>
            <a:r>
              <a:rPr lang="fr-FR" dirty="0">
                <a:solidFill>
                  <a:srgbClr val="002060"/>
                </a:solidFill>
                <a:latin typeface="+mn-lt"/>
              </a:rPr>
              <a:t>Start of </a:t>
            </a:r>
            <a:r>
              <a:rPr lang="fr-FR" dirty="0" err="1">
                <a:solidFill>
                  <a:srgbClr val="002060"/>
                </a:solidFill>
                <a:latin typeface="+mn-lt"/>
              </a:rPr>
              <a:t>work</a:t>
            </a:r>
            <a:r>
              <a:rPr lang="fr-FR" dirty="0">
                <a:solidFill>
                  <a:srgbClr val="002060"/>
                </a:solidFill>
                <a:latin typeface="+mn-lt"/>
              </a:rPr>
              <a:t> 		</a:t>
            </a:r>
            <a:r>
              <a:rPr lang="fr-FR" sz="1400" dirty="0">
                <a:solidFill>
                  <a:srgbClr val="002060"/>
                </a:solidFill>
                <a:latin typeface="+mn-lt"/>
              </a:rPr>
              <a:t>				     </a:t>
            </a:r>
            <a:r>
              <a:rPr lang="fr-FR" dirty="0">
                <a:solidFill>
                  <a:srgbClr val="002060"/>
                </a:solidFill>
                <a:latin typeface="+mn-lt"/>
              </a:rPr>
              <a:t>Year+1/1st </a:t>
            </a:r>
            <a:r>
              <a:rPr lang="fr-FR" dirty="0" err="1">
                <a:solidFill>
                  <a:srgbClr val="002060"/>
                </a:solidFill>
                <a:latin typeface="+mn-lt"/>
              </a:rPr>
              <a:t>Semester</a:t>
            </a:r>
            <a:endParaRPr lang="fr-FR" dirty="0">
              <a:solidFill>
                <a:srgbClr val="002060"/>
              </a:solidFill>
              <a:latin typeface="+mn-lt"/>
            </a:endParaRPr>
          </a:p>
          <a:p>
            <a:pPr marL="0" indent="0">
              <a:buNone/>
            </a:pPr>
            <a:r>
              <a:rPr lang="fr-FR" sz="2000" dirty="0">
                <a:solidFill>
                  <a:srgbClr val="0070C0"/>
                </a:solidFill>
                <a:latin typeface="+mn-lt"/>
              </a:rPr>
              <a:t>					</a:t>
            </a:r>
          </a:p>
        </p:txBody>
      </p:sp>
      <p:graphicFrame>
        <p:nvGraphicFramePr>
          <p:cNvPr id="6" name="Diagramme 5"/>
          <p:cNvGraphicFramePr/>
          <p:nvPr>
            <p:extLst>
              <p:ext uri="{D42A27DB-BD31-4B8C-83A1-F6EECF244321}">
                <p14:modId xmlns:p14="http://schemas.microsoft.com/office/powerpoint/2010/main" val="3890634060"/>
              </p:ext>
            </p:extLst>
          </p:nvPr>
        </p:nvGraphicFramePr>
        <p:xfrm>
          <a:off x="363073" y="505454"/>
          <a:ext cx="3674356" cy="99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pPr>
              <a:defRPr/>
            </a:pPr>
            <a:fld id="{2CC8E76D-F401-47F3-BAF9-336CD4F42292}" type="slidenum">
              <a:rPr lang="en-GB" smtClean="0"/>
              <a:pPr>
                <a:defRPr/>
              </a:pPr>
              <a:t>9</a:t>
            </a:fld>
            <a:endParaRPr lang="en-GB" dirty="0"/>
          </a:p>
        </p:txBody>
      </p:sp>
      <p:sp>
        <p:nvSpPr>
          <p:cNvPr id="5" name="Flèche vers le bas 4"/>
          <p:cNvSpPr/>
          <p:nvPr/>
        </p:nvSpPr>
        <p:spPr>
          <a:xfrm>
            <a:off x="7973453" y="2835498"/>
            <a:ext cx="484632" cy="323312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llipse 2"/>
          <p:cNvSpPr/>
          <p:nvPr/>
        </p:nvSpPr>
        <p:spPr>
          <a:xfrm>
            <a:off x="4594763" y="922773"/>
            <a:ext cx="3549756" cy="14015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spcBef>
                <a:spcPts val="1800"/>
              </a:spcBef>
              <a:buNone/>
            </a:pPr>
            <a:r>
              <a:rPr lang="fr-FR" sz="1400" i="1" dirty="0">
                <a:solidFill>
                  <a:srgbClr val="C00000"/>
                </a:solidFill>
              </a:rPr>
              <a:t>CEN and CENELEC </a:t>
            </a:r>
            <a:r>
              <a:rPr lang="fr-FR" sz="1400" i="1" dirty="0" err="1">
                <a:solidFill>
                  <a:srgbClr val="C00000"/>
                </a:solidFill>
              </a:rPr>
              <a:t>TCs</a:t>
            </a:r>
            <a:r>
              <a:rPr lang="fr-FR" sz="1400" i="1" dirty="0">
                <a:solidFill>
                  <a:srgbClr val="C00000"/>
                </a:solidFill>
              </a:rPr>
              <a:t> </a:t>
            </a:r>
            <a:r>
              <a:rPr lang="fr-FR" sz="1400" i="1" dirty="0" err="1">
                <a:solidFill>
                  <a:srgbClr val="C00000"/>
                </a:solidFill>
              </a:rPr>
              <a:t>can</a:t>
            </a:r>
            <a:r>
              <a:rPr lang="fr-FR" sz="1400" i="1" dirty="0">
                <a:solidFill>
                  <a:srgbClr val="C00000"/>
                </a:solidFill>
              </a:rPr>
              <a:t> </a:t>
            </a:r>
            <a:r>
              <a:rPr lang="fr-FR" sz="1400" i="1" dirty="0" err="1">
                <a:solidFill>
                  <a:srgbClr val="C00000"/>
                </a:solidFill>
              </a:rPr>
              <a:t>submit</a:t>
            </a:r>
            <a:r>
              <a:rPr lang="fr-FR" sz="1400" i="1" dirty="0">
                <a:solidFill>
                  <a:srgbClr val="C00000"/>
                </a:solidFill>
              </a:rPr>
              <a:t> a </a:t>
            </a:r>
            <a:r>
              <a:rPr lang="fr-FR" sz="1400" i="1" dirty="0" err="1">
                <a:solidFill>
                  <a:srgbClr val="C00000"/>
                </a:solidFill>
              </a:rPr>
              <a:t>metrology</a:t>
            </a:r>
            <a:r>
              <a:rPr lang="fr-FR" sz="1400" i="1" dirty="0">
                <a:solidFill>
                  <a:srgbClr val="C00000"/>
                </a:solidFill>
              </a:rPr>
              <a:t> </a:t>
            </a:r>
            <a:r>
              <a:rPr lang="fr-FR" sz="1400" i="1" dirty="0" err="1">
                <a:solidFill>
                  <a:srgbClr val="C00000"/>
                </a:solidFill>
              </a:rPr>
              <a:t>research</a:t>
            </a:r>
            <a:r>
              <a:rPr lang="fr-FR" sz="1400" i="1" dirty="0">
                <a:solidFill>
                  <a:srgbClr val="C00000"/>
                </a:solidFill>
              </a:rPr>
              <a:t> </a:t>
            </a:r>
            <a:r>
              <a:rPr lang="fr-FR" sz="1400" i="1" dirty="0" err="1">
                <a:solidFill>
                  <a:srgbClr val="C00000"/>
                </a:solidFill>
              </a:rPr>
              <a:t>need</a:t>
            </a:r>
            <a:r>
              <a:rPr lang="fr-FR" sz="1400" i="1" dirty="0">
                <a:solidFill>
                  <a:srgbClr val="C00000"/>
                </a:solidFill>
              </a:rPr>
              <a:t>  </a:t>
            </a:r>
            <a:r>
              <a:rPr lang="fr-FR" sz="1400" i="1" dirty="0" err="1">
                <a:solidFill>
                  <a:srgbClr val="C00000"/>
                </a:solidFill>
              </a:rPr>
              <a:t>that</a:t>
            </a:r>
            <a:r>
              <a:rPr lang="fr-FR" sz="1400" i="1" dirty="0">
                <a:solidFill>
                  <a:srgbClr val="C00000"/>
                </a:solidFill>
              </a:rPr>
              <a:t> </a:t>
            </a:r>
            <a:r>
              <a:rPr lang="fr-FR" sz="1400" i="1" dirty="0" err="1">
                <a:solidFill>
                  <a:srgbClr val="C00000"/>
                </a:solidFill>
              </a:rPr>
              <a:t>assist</a:t>
            </a:r>
            <a:r>
              <a:rPr lang="fr-FR" sz="1400" i="1" dirty="0">
                <a:solidFill>
                  <a:srgbClr val="C00000"/>
                </a:solidFill>
              </a:rPr>
              <a:t> </a:t>
            </a:r>
            <a:r>
              <a:rPr lang="fr-FR" sz="1400" i="1" dirty="0" err="1">
                <a:solidFill>
                  <a:srgbClr val="C00000"/>
                </a:solidFill>
              </a:rPr>
              <a:t>their</a:t>
            </a:r>
            <a:r>
              <a:rPr lang="fr-FR" sz="1400" i="1" dirty="0">
                <a:solidFill>
                  <a:srgbClr val="C00000"/>
                </a:solidFill>
              </a:rPr>
              <a:t> standardisation </a:t>
            </a:r>
            <a:r>
              <a:rPr lang="fr-FR" sz="1400" i="1" dirty="0" err="1">
                <a:solidFill>
                  <a:srgbClr val="C00000"/>
                </a:solidFill>
              </a:rPr>
              <a:t>work</a:t>
            </a:r>
            <a:r>
              <a:rPr lang="fr-FR" sz="1400" i="1" dirty="0">
                <a:solidFill>
                  <a:srgbClr val="C00000"/>
                </a:solidFill>
              </a:rPr>
              <a:t> and </a:t>
            </a:r>
            <a:r>
              <a:rPr lang="fr-FR" sz="1400" i="1" dirty="0" err="1">
                <a:solidFill>
                  <a:srgbClr val="C00000"/>
                </a:solidFill>
              </a:rPr>
              <a:t>can</a:t>
            </a:r>
            <a:r>
              <a:rPr lang="fr-FR" sz="1400" i="1" dirty="0">
                <a:solidFill>
                  <a:srgbClr val="C00000"/>
                </a:solidFill>
              </a:rPr>
              <a:t> </a:t>
            </a:r>
            <a:r>
              <a:rPr lang="fr-FR" sz="1400" i="1" dirty="0" err="1">
                <a:solidFill>
                  <a:srgbClr val="C00000"/>
                </a:solidFill>
              </a:rPr>
              <a:t>be</a:t>
            </a:r>
            <a:r>
              <a:rPr lang="fr-FR" sz="1400" i="1" dirty="0">
                <a:solidFill>
                  <a:srgbClr val="C00000"/>
                </a:solidFill>
              </a:rPr>
              <a:t> </a:t>
            </a:r>
            <a:r>
              <a:rPr lang="fr-FR" sz="1400" i="1" dirty="0" err="1">
                <a:solidFill>
                  <a:srgbClr val="C00000"/>
                </a:solidFill>
              </a:rPr>
              <a:t>taken</a:t>
            </a:r>
            <a:r>
              <a:rPr lang="fr-FR" sz="1400" i="1" dirty="0">
                <a:solidFill>
                  <a:srgbClr val="C00000"/>
                </a:solidFill>
              </a:rPr>
              <a:t> up in a PRT</a:t>
            </a:r>
            <a:endParaRPr lang="fr-FR" sz="1400" i="1" dirty="0">
              <a:solidFill>
                <a:srgbClr val="002060"/>
              </a:solidFill>
            </a:endParaRPr>
          </a:p>
        </p:txBody>
      </p:sp>
      <p:sp>
        <p:nvSpPr>
          <p:cNvPr id="10" name="Flèche courbée vers la gauche 9"/>
          <p:cNvSpPr/>
          <p:nvPr/>
        </p:nvSpPr>
        <p:spPr>
          <a:xfrm>
            <a:off x="8110728" y="1528319"/>
            <a:ext cx="943170" cy="121196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gauche 8"/>
          <p:cNvSpPr/>
          <p:nvPr/>
        </p:nvSpPr>
        <p:spPr>
          <a:xfrm flipH="1">
            <a:off x="3644589" y="1498231"/>
            <a:ext cx="1016096" cy="130718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07110535"/>
      </p:ext>
    </p:extLst>
  </p:cSld>
  <p:clrMapOvr>
    <a:masterClrMapping/>
  </p:clrMapOvr>
</p:sld>
</file>

<file path=ppt/theme/theme1.xml><?xml version="1.0" encoding="utf-8"?>
<a:theme xmlns:a="http://schemas.openxmlformats.org/drawingml/2006/main" name="Office Theme">
  <a:themeElements>
    <a:clrScheme name="EURAMET">
      <a:dk1>
        <a:srgbClr val="133869"/>
      </a:dk1>
      <a:lt1>
        <a:sysClr val="window" lastClr="FFFFFF"/>
      </a:lt1>
      <a:dk2>
        <a:srgbClr val="5A5B5E"/>
      </a:dk2>
      <a:lt2>
        <a:srgbClr val="EEECE1"/>
      </a:lt2>
      <a:accent1>
        <a:srgbClr val="EDC212"/>
      </a:accent1>
      <a:accent2>
        <a:srgbClr val="F06B1D"/>
      </a:accent2>
      <a:accent3>
        <a:srgbClr val="E82533"/>
      </a:accent3>
      <a:accent4>
        <a:srgbClr val="9C005B"/>
      </a:accent4>
      <a:accent5>
        <a:srgbClr val="7DBF31"/>
      </a:accent5>
      <a:accent6>
        <a:srgbClr val="0090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7115</TotalTime>
  <Words>2417</Words>
  <Application>Microsoft Office PowerPoint</Application>
  <PresentationFormat>On-screen Show (4:3)</PresentationFormat>
  <Paragraphs>215</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Viner Hand ITC</vt:lpstr>
      <vt:lpstr>Wingdings</vt:lpstr>
      <vt:lpstr>Office Theme</vt:lpstr>
      <vt:lpstr>The European Partnership on Metrology : Opportunities for standardization to collaborate on research projects in 2026  </vt:lpstr>
      <vt:lpstr>European Partnership on Metrology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2026 NORMATIVE Call Scope (1) </vt:lpstr>
      <vt:lpstr>2026 NORMATIVE Call Scope (2) </vt:lpstr>
      <vt:lpstr>2026 INDUSTRY Call Scope (1)</vt:lpstr>
      <vt:lpstr>2026 INDUSTRY Call Scope (2) </vt:lpstr>
    </vt:vector>
  </TitlesOfParts>
  <Company>bennis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bennis</dc:creator>
  <cp:lastModifiedBy>Zimmer Sophie</cp:lastModifiedBy>
  <cp:revision>739</cp:revision>
  <cp:lastPrinted>2023-09-06T09:07:56Z</cp:lastPrinted>
  <dcterms:created xsi:type="dcterms:W3CDTF">2014-12-19T16:45:32Z</dcterms:created>
  <dcterms:modified xsi:type="dcterms:W3CDTF">2025-10-27T13:29:25Z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60b957-8a75-4a6a-9db5-cff87d15b537_Enabled">
    <vt:lpwstr>true</vt:lpwstr>
  </property>
  <property fmtid="{D5CDD505-2E9C-101B-9397-08002B2CF9AE}" pid="3" name="MSIP_Label_d160b957-8a75-4a6a-9db5-cff87d15b537_SetDate">
    <vt:lpwstr>2023-09-01T14:32:25Z</vt:lpwstr>
  </property>
  <property fmtid="{D5CDD505-2E9C-101B-9397-08002B2CF9AE}" pid="4" name="MSIP_Label_d160b957-8a75-4a6a-9db5-cff87d15b537_Method">
    <vt:lpwstr>Standard</vt:lpwstr>
  </property>
  <property fmtid="{D5CDD505-2E9C-101B-9397-08002B2CF9AE}" pid="5" name="MSIP_Label_d160b957-8a75-4a6a-9db5-cff87d15b537_Name">
    <vt:lpwstr>d160b957-8a75-4a6a-9db5-cff87d15b537</vt:lpwstr>
  </property>
  <property fmtid="{D5CDD505-2E9C-101B-9397-08002B2CF9AE}" pid="6" name="MSIP_Label_d160b957-8a75-4a6a-9db5-cff87d15b537_SiteId">
    <vt:lpwstr>601e5460-b1bf-49c0-bd2d-e76ffc186a8d</vt:lpwstr>
  </property>
  <property fmtid="{D5CDD505-2E9C-101B-9397-08002B2CF9AE}" pid="7" name="MSIP_Label_d160b957-8a75-4a6a-9db5-cff87d15b537_ActionId">
    <vt:lpwstr>44b63aa5-80ca-4978-8d91-cedf24a654b9</vt:lpwstr>
  </property>
  <property fmtid="{D5CDD505-2E9C-101B-9397-08002B2CF9AE}" pid="8" name="MSIP_Label_d160b957-8a75-4a6a-9db5-cff87d15b537_ContentBits">
    <vt:lpwstr>0</vt:lpwstr>
  </property>
</Properties>
</file>